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Barlow ExtraBold"/>
      <p:bold r:id="rId36"/>
      <p:boldItalic r:id="rId37"/>
    </p:embeddedFont>
    <p:embeddedFont>
      <p:font typeface="Barlow SemiBold"/>
      <p:regular r:id="rId38"/>
      <p:bold r:id="rId39"/>
      <p:italic r:id="rId40"/>
      <p:boldItalic r:id="rId41"/>
    </p:embeddedFont>
    <p:embeddedFont>
      <p:font typeface="Barlow"/>
      <p:regular r:id="rId42"/>
      <p:bold r:id="rId43"/>
      <p:italic r:id="rId44"/>
      <p:boldItalic r:id="rId45"/>
    </p:embeddedFont>
    <p:embeddedFont>
      <p:font typeface="Barlow Black"/>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BarlowSemiBold-italic.fntdata"/><Relationship Id="rId20" Type="http://schemas.openxmlformats.org/officeDocument/2006/relationships/slide" Target="slides/slide15.xml"/><Relationship Id="rId42" Type="http://schemas.openxmlformats.org/officeDocument/2006/relationships/font" Target="fonts/Barlow-regular.fntdata"/><Relationship Id="rId41" Type="http://schemas.openxmlformats.org/officeDocument/2006/relationships/font" Target="fonts/BarlowSemiBold-boldItalic.fntdata"/><Relationship Id="rId22" Type="http://schemas.openxmlformats.org/officeDocument/2006/relationships/slide" Target="slides/slide17.xml"/><Relationship Id="rId44" Type="http://schemas.openxmlformats.org/officeDocument/2006/relationships/font" Target="fonts/Barlow-italic.fntdata"/><Relationship Id="rId21" Type="http://schemas.openxmlformats.org/officeDocument/2006/relationships/slide" Target="slides/slide16.xml"/><Relationship Id="rId43" Type="http://schemas.openxmlformats.org/officeDocument/2006/relationships/font" Target="fonts/Barlow-bold.fntdata"/><Relationship Id="rId24" Type="http://schemas.openxmlformats.org/officeDocument/2006/relationships/slide" Target="slides/slide19.xml"/><Relationship Id="rId46" Type="http://schemas.openxmlformats.org/officeDocument/2006/relationships/font" Target="fonts/BarlowBlack-bold.fntdata"/><Relationship Id="rId23" Type="http://schemas.openxmlformats.org/officeDocument/2006/relationships/slide" Target="slides/slide18.xml"/><Relationship Id="rId45" Type="http://schemas.openxmlformats.org/officeDocument/2006/relationships/font" Target="fonts/Barlow-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BarlowBlack-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BarlowExtraBold-boldItalic.fntdata"/><Relationship Id="rId14" Type="http://schemas.openxmlformats.org/officeDocument/2006/relationships/slide" Target="slides/slide9.xml"/><Relationship Id="rId36" Type="http://schemas.openxmlformats.org/officeDocument/2006/relationships/font" Target="fonts/BarlowExtraBold-bold.fntdata"/><Relationship Id="rId17" Type="http://schemas.openxmlformats.org/officeDocument/2006/relationships/slide" Target="slides/slide12.xml"/><Relationship Id="rId39" Type="http://schemas.openxmlformats.org/officeDocument/2006/relationships/font" Target="fonts/BarlowSemiBold-bold.fntdata"/><Relationship Id="rId16" Type="http://schemas.openxmlformats.org/officeDocument/2006/relationships/slide" Target="slides/slide11.xml"/><Relationship Id="rId38" Type="http://schemas.openxmlformats.org/officeDocument/2006/relationships/font" Target="fonts/BarlowSemiBo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725"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t>Materiaalin tarkoitus:</a:t>
            </a:r>
            <a:endParaRPr sz="1100"/>
          </a:p>
          <a:p>
            <a:pPr indent="0" lvl="0" marL="0" rtl="0" algn="l">
              <a:spcBef>
                <a:spcPts val="0"/>
              </a:spcBef>
              <a:spcAft>
                <a:spcPts val="0"/>
              </a:spcAft>
              <a:buClr>
                <a:schemeClr val="dk1"/>
              </a:buClr>
              <a:buSzPts val="1100"/>
              <a:buFont typeface="Arial"/>
              <a:buNone/>
            </a:pPr>
            <a:r>
              <a:rPr lang="fi-FI" sz="1100"/>
              <a:t>Suostumusta ripareille  -hankkeen tarkoitus on tukea nuorten turvallista kasvua ja kehitystä ja suostumuskulttuurin edistämistä, myös somessa. Lisäksi sen tarkoitus on vahvistaa seurakuntien työntekijöiden osaamista liittyen suostumukseen. Materiaali tähtää itsemääräämisoikeutta vahvistavaan sekä häirintää ja väkivaltaa ennaltaehkäisevään vaikutukseen. Rikoslaki päivitettiin vuonna 2023, jolloin mm raiskauksen määritelmä muuttui suostumuksen puutteeksi ja esimerkiksi kuvien lähettäminen ilman suostumusta kriminalisoitiin selkeästi.</a:t>
            </a:r>
            <a:endParaRPr sz="1100"/>
          </a:p>
          <a:p>
            <a:pPr indent="0" lvl="0" marL="0" rtl="0" algn="l">
              <a:spcBef>
                <a:spcPts val="0"/>
              </a:spcBef>
              <a:spcAft>
                <a:spcPts val="0"/>
              </a:spcAft>
              <a:buNone/>
            </a:pPr>
            <a:r>
              <a:t/>
            </a:r>
            <a:endParaRPr sz="1100"/>
          </a:p>
        </p:txBody>
      </p:sp>
      <p:sp>
        <p:nvSpPr>
          <p:cNvPr id="134" name="Google Shape;13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d5ad52d763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1200"/>
              </a:spcAft>
              <a:buClr>
                <a:schemeClr val="dk1"/>
              </a:buClr>
              <a:buSzPts val="1100"/>
              <a:buFont typeface="Arial"/>
              <a:buNone/>
            </a:pPr>
            <a:r>
              <a:rPr lang="fi-FI" sz="1000">
                <a:solidFill>
                  <a:srgbClr val="595959"/>
                </a:solidFill>
                <a:latin typeface="Arial"/>
                <a:ea typeface="Arial"/>
                <a:cs typeface="Arial"/>
                <a:sym typeface="Arial"/>
              </a:rPr>
              <a:t>Tämä ja seuraava dia kuuluvat yhteen! Tässä erityisen tärkeää esimerkiksi pysähtyä noihin digitaalisiin rajoihin. Myös somessa pitää kunnioittaa toisen rajoja, olle seksuaalisesti häiritsemättä tai olla jakamatta intiimiä materiaalia.</a:t>
            </a:r>
            <a:endParaRPr sz="1000">
              <a:solidFill>
                <a:srgbClr val="595959"/>
              </a:solidFill>
              <a:latin typeface="Arial"/>
              <a:ea typeface="Arial"/>
              <a:cs typeface="Arial"/>
              <a:sym typeface="Arial"/>
            </a:endParaRPr>
          </a:p>
        </p:txBody>
      </p:sp>
      <p:sp>
        <p:nvSpPr>
          <p:cNvPr id="189" name="Google Shape;189;g3d5ad52d763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d5ad52d763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fi-FI" sz="1200">
                <a:solidFill>
                  <a:srgbClr val="595959"/>
                </a:solidFill>
                <a:latin typeface="Arial"/>
                <a:ea typeface="Arial"/>
                <a:cs typeface="Arial"/>
                <a:sym typeface="Arial"/>
              </a:rPr>
              <a:t>Jos on aikaa, keskustele nuorten kanssa (5-10min) mitä rajat tarkoittavat riparilla. Jos ei ole aikaa tai innostuneita keskustelijoita, voit myös siirtyä eteenpäin tai muistuttaa TATTI-esimerkeistä.</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Keskustelu:</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Kysy osallistujilla heidän mielipiteitään siitä, mitä rajat tarkoittavat riparilla. Millaisissa kaikissa tilanteissa omat rajat voivat tulla esille? Milloin pitää olla erityisen tarkkana toisten rajojen kanssa? </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Jos käsittelitte TATTI-muistisäännön jo ensimmäisenä päivänä erillään tästä keskustelusta voit myös kysyä, miten sen noudattaminen on leikkien yhteydessä sujunut. </a:t>
            </a:r>
            <a:endParaRPr sz="1200">
              <a:solidFill>
                <a:srgbClr val="595959"/>
              </a:solidFill>
              <a:latin typeface="Arial"/>
              <a:ea typeface="Arial"/>
              <a:cs typeface="Arial"/>
              <a:sym typeface="Arial"/>
            </a:endParaRPr>
          </a:p>
          <a:p>
            <a:pPr indent="0" lvl="0" marL="457200" rtl="0" algn="l">
              <a:lnSpc>
                <a:spcPct val="115000"/>
              </a:lnSpc>
              <a:spcBef>
                <a:spcPts val="1200"/>
              </a:spcBef>
              <a:spcAft>
                <a:spcPts val="0"/>
              </a:spcAft>
              <a:buNone/>
            </a:pPr>
            <a:r>
              <a:rPr lang="fi-FI" sz="1200">
                <a:solidFill>
                  <a:srgbClr val="595959"/>
                </a:solidFill>
                <a:latin typeface="Arial"/>
                <a:ea typeface="Arial"/>
                <a:cs typeface="Arial"/>
                <a:sym typeface="Arial"/>
              </a:rPr>
              <a:t>Huom! Jos saat rakentavaa palautetta, että aina ei ole helppo ollut sanoa ei tai olla osallistumatta, sano kiitos ja lupaa huomioida jatkossa paremmin tai lupaa keskustella muiden ohjaajien kanssa aiheesta ja varmista että jatkossa sanoittaminen siitä että on ok olla leikkimättä tehdään paremmin.</a:t>
            </a:r>
            <a:endParaRPr sz="1200">
              <a:solidFill>
                <a:srgbClr val="595959"/>
              </a:solidFill>
              <a:latin typeface="Arial"/>
              <a:ea typeface="Arial"/>
              <a:cs typeface="Arial"/>
              <a:sym typeface="Arial"/>
            </a:endParaRPr>
          </a:p>
          <a:p>
            <a:pPr indent="0" lvl="0" marL="0" rtl="0" algn="l">
              <a:lnSpc>
                <a:spcPct val="115000"/>
              </a:lnSpc>
              <a:spcBef>
                <a:spcPts val="1200"/>
              </a:spcBef>
              <a:spcAft>
                <a:spcPts val="1200"/>
              </a:spcAft>
              <a:buNone/>
            </a:pPr>
            <a:r>
              <a:t/>
            </a:r>
            <a:endParaRPr sz="1200">
              <a:solidFill>
                <a:srgbClr val="595959"/>
              </a:solidFill>
              <a:latin typeface="Arial"/>
              <a:ea typeface="Arial"/>
              <a:cs typeface="Arial"/>
              <a:sym typeface="Arial"/>
            </a:endParaRPr>
          </a:p>
        </p:txBody>
      </p:sp>
      <p:sp>
        <p:nvSpPr>
          <p:cNvPr id="195" name="Google Shape;195;g3d5ad52d763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d5ad52d763_0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fi-FI" sz="1060">
                <a:solidFill>
                  <a:srgbClr val="595959"/>
                </a:solidFill>
                <a:latin typeface="Arial"/>
                <a:ea typeface="Arial"/>
                <a:cs typeface="Arial"/>
                <a:sym typeface="Arial"/>
              </a:rPr>
              <a:t>Tämä ja seuraava dia kuuluvat yhteen!</a:t>
            </a:r>
            <a:br>
              <a:rPr lang="fi-FI" sz="1060">
                <a:solidFill>
                  <a:srgbClr val="595959"/>
                </a:solidFill>
                <a:latin typeface="Arial"/>
                <a:ea typeface="Arial"/>
                <a:cs typeface="Arial"/>
                <a:sym typeface="Arial"/>
              </a:rPr>
            </a:br>
            <a:r>
              <a:rPr lang="fi-FI" sz="1060">
                <a:solidFill>
                  <a:srgbClr val="595959"/>
                </a:solidFill>
                <a:latin typeface="Arial"/>
                <a:ea typeface="Arial"/>
                <a:cs typeface="Arial"/>
                <a:sym typeface="Arial"/>
              </a:rPr>
              <a:t>Lue kohdat rauhassa ääneen, huomaathan että näissä muistiinpanoissa on enemmän selitystä kuin diassa.</a:t>
            </a:r>
            <a:endParaRPr sz="1060">
              <a:solidFill>
                <a:srgbClr val="595959"/>
              </a:solidFill>
              <a:latin typeface="Arial"/>
              <a:ea typeface="Arial"/>
              <a:cs typeface="Arial"/>
              <a:sym typeface="Arial"/>
            </a:endParaRPr>
          </a:p>
          <a:p>
            <a:pPr indent="-295910" lvl="0" marL="457200" rtl="0" algn="l">
              <a:lnSpc>
                <a:spcPct val="115000"/>
              </a:lnSpc>
              <a:spcBef>
                <a:spcPts val="1200"/>
              </a:spcBef>
              <a:spcAft>
                <a:spcPts val="0"/>
              </a:spcAft>
              <a:buClr>
                <a:srgbClr val="595959"/>
              </a:buClr>
              <a:buSzPts val="1060"/>
              <a:buChar char="●"/>
            </a:pPr>
            <a:r>
              <a:rPr lang="fi-FI" sz="1060">
                <a:solidFill>
                  <a:srgbClr val="595959"/>
                </a:solidFill>
                <a:latin typeface="Arial"/>
                <a:ea typeface="Arial"/>
                <a:cs typeface="Arial"/>
                <a:sym typeface="Arial"/>
              </a:rPr>
              <a:t>Ympäröivä kulttuuri vaikuttaa paljon tilanteissa, joissa suostumuksesta ja omista rajoista keskustellaan. Riparilla ja sen ulkopuolella. Myös somessa ja digitaalisissa maailmoissa pätee sama suostumus.</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Kulttuuri on sukupuolittunutta. Yleistäen: tytöillä voi olla paineita suostua asioihin joita eivät halua ja pojilla yrittää venyttää toisten rajoja. Tytöiltä oletetaan usein toisten miellyttämistä ja pojilta taas määrätietoista tilanteiden hallintaa turhia kyselemättä. Tällaiset odotukset vahingoittavat kaikkia, mutta erityisesti tyttöjen turvallisuus voi olla uhattuna. Tyttöjä myös esineellistetään ja seksualisoidaan hyvin nuoresta lähtien. Suurin osa seksuaalirikollisuudesta kohdistuu juuri naisiin ja tyttöihin.</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Suomen lainsäädäntö muuttui 2023 ja raiskauksen määritelmä suostumuksen puutteeksi, lisäksi esimerkiksi alastonkuvien lähettäminen ilman suostumusta kriminalisoitiin. Suostumus pitää siis varmistaa, hiljaisuutta ei voi olettaa suostumukseksi. “Vain kyllä tarkoittaa kyllä”.</a:t>
            </a:r>
            <a:br>
              <a:rPr lang="fi-FI" sz="1060">
                <a:solidFill>
                  <a:srgbClr val="595959"/>
                </a:solidFill>
                <a:latin typeface="Arial"/>
                <a:ea typeface="Arial"/>
                <a:cs typeface="Arial"/>
                <a:sym typeface="Arial"/>
              </a:rPr>
            </a:br>
            <a:endParaRPr sz="1500">
              <a:solidFill>
                <a:srgbClr val="595959"/>
              </a:solidFill>
              <a:latin typeface="Arial"/>
              <a:ea typeface="Arial"/>
              <a:cs typeface="Arial"/>
              <a:sym typeface="Arial"/>
            </a:endParaRPr>
          </a:p>
        </p:txBody>
      </p:sp>
      <p:sp>
        <p:nvSpPr>
          <p:cNvPr id="201" name="Google Shape;201;g3d5ad52d763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d5b35f7b93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Rajojen rikkominen on nuorillakin valitettavan yleistä ja siihen joskus jopa kannustetaan. Ystäväporukoissa voi olla paineita kokeilla asioita ennen kuin niihin on valmis tai painostaa kumppania.</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Suostumus on tärkeää kaikilla elämän osa-alueilla, mutta läheisyydessä ja parisuhteissa ollaan usein hyvin haavoittuvan - kelpaamisen, rakastettavuuden ja halun - äärellä. Siksi fyysisessä läheisyydessä pitää olla erityisen huomaavainen turvallisuuden luomisessa ja suostumuksen kysymisessä.</a:t>
            </a:r>
            <a:endParaRPr sz="1060">
              <a:solidFill>
                <a:srgbClr val="595959"/>
              </a:solidFill>
              <a:latin typeface="Arial"/>
              <a:ea typeface="Arial"/>
              <a:cs typeface="Arial"/>
              <a:sym typeface="Arial"/>
            </a:endParaRPr>
          </a:p>
          <a:p>
            <a:pPr indent="-295910" lvl="0" marL="457200" rtl="0" algn="l">
              <a:lnSpc>
                <a:spcPct val="115000"/>
              </a:lnSpc>
              <a:spcBef>
                <a:spcPts val="0"/>
              </a:spcBef>
              <a:spcAft>
                <a:spcPts val="0"/>
              </a:spcAft>
              <a:buClr>
                <a:srgbClr val="595959"/>
              </a:buClr>
              <a:buSzPts val="1060"/>
              <a:buChar char="●"/>
            </a:pPr>
            <a:r>
              <a:rPr lang="fi-FI" sz="1060">
                <a:solidFill>
                  <a:srgbClr val="595959"/>
                </a:solidFill>
                <a:latin typeface="Arial"/>
                <a:ea typeface="Arial"/>
                <a:cs typeface="Arial"/>
                <a:sym typeface="Arial"/>
              </a:rPr>
              <a:t>Nuoruudessa opetellaan usein omia rajoja ja muiden huomioimista. On tärkeää opetella avoimesti juttelemaan myös deittailuun ja fyysiseen läheisyyteen liittyvistä rajoista.</a:t>
            </a:r>
            <a:endParaRPr sz="1060">
              <a:solidFill>
                <a:srgbClr val="595959"/>
              </a:solidFill>
              <a:latin typeface="Arial"/>
              <a:ea typeface="Arial"/>
              <a:cs typeface="Arial"/>
              <a:sym typeface="Arial"/>
            </a:endParaRPr>
          </a:p>
          <a:p>
            <a:pPr indent="0" lvl="0" marL="0" rtl="0" algn="l">
              <a:spcBef>
                <a:spcPts val="1200"/>
              </a:spcBef>
              <a:spcAft>
                <a:spcPts val="0"/>
              </a:spcAft>
              <a:buClr>
                <a:schemeClr val="dk1"/>
              </a:buClr>
              <a:buSzPts val="1100"/>
              <a:buFont typeface="Arial"/>
              <a:buNone/>
            </a:pPr>
            <a:r>
              <a:t/>
            </a:r>
            <a:endParaRPr sz="600"/>
          </a:p>
          <a:p>
            <a:pPr indent="0" lvl="0" marL="0" rtl="0" algn="l">
              <a:lnSpc>
                <a:spcPct val="115000"/>
              </a:lnSpc>
              <a:spcBef>
                <a:spcPts val="0"/>
              </a:spcBef>
              <a:spcAft>
                <a:spcPts val="1200"/>
              </a:spcAft>
              <a:buNone/>
            </a:pPr>
            <a:r>
              <a:t/>
            </a:r>
            <a:endParaRPr sz="1500">
              <a:solidFill>
                <a:srgbClr val="595959"/>
              </a:solidFill>
              <a:latin typeface="Arial"/>
              <a:ea typeface="Arial"/>
              <a:cs typeface="Arial"/>
              <a:sym typeface="Arial"/>
            </a:endParaRPr>
          </a:p>
        </p:txBody>
      </p:sp>
      <p:sp>
        <p:nvSpPr>
          <p:cNvPr id="207" name="Google Shape;207;g3d5b35f7b9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d5b35f7b93_0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1200"/>
              </a:spcAft>
              <a:buNone/>
            </a:pPr>
            <a:r>
              <a:t/>
            </a:r>
            <a:endParaRPr sz="1800">
              <a:solidFill>
                <a:srgbClr val="595959"/>
              </a:solidFill>
              <a:latin typeface="Arial"/>
              <a:ea typeface="Arial"/>
              <a:cs typeface="Arial"/>
              <a:sym typeface="Arial"/>
            </a:endParaRPr>
          </a:p>
        </p:txBody>
      </p:sp>
      <p:sp>
        <p:nvSpPr>
          <p:cNvPr id="219" name="Google Shape;219;g3d5b35f7b93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Isosen lainaus siitä, mitä suostumus on</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25" name="Google Shape;2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d5b35f7b93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Jos parikeskustelu ei tunnu tässä ryhmässä hyvältä, tämän tehtävän voi suorittaa myös itsereflektiotehtävänä ja kirjoittaa vastaukset paperille tai kännykkään. Lopussa voi kysyä haluaisiko joku jakaa jotain ajatuksiaan kaikille.</a:t>
            </a:r>
            <a:endParaRPr sz="1800">
              <a:solidFill>
                <a:srgbClr val="595959"/>
              </a:solidFill>
              <a:latin typeface="Arial"/>
              <a:ea typeface="Arial"/>
              <a:cs typeface="Arial"/>
              <a:sym typeface="Arial"/>
            </a:endParaRPr>
          </a:p>
        </p:txBody>
      </p:sp>
      <p:sp>
        <p:nvSpPr>
          <p:cNvPr id="230" name="Google Shape;230;g3d5b35f7b93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d5b35f7b93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Tämä dia kannattaa valmistella hyvin esimerkiksi omien isosten kanssa ja muokata esimerkkilauseita niin, että ne sopivat oman alueen murteeseen. Nämä esimerkkilauseet on tarkoitettu eri tilanteisiin, esim leikkiin ja fyysiseen läheisyyteen.</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36" name="Google Shape;236;g3d5b35f7b93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Isosen lainaus. Tämänkin takia on tärkeä luoda toiselle olo, että kieltäytyminen on todella ok, eikä tykkää toisesta vähemmän jos hän kieltäytyy. Tai että myös riparilaiset jotka eivät osallistu vaikka johonkin leikkiin ovat yhtä lailla arvostettuja ripariyhteisön jäseniä.</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42" name="Google Shape;24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Mistä suostumus koostuu ja TATTI-muistisääntö (tämän voi ottaa riparin heti alkuun)</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Omat rajat</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Miten ympärillä oleva yhteiskunta ja kulttuuri vaikuttaa suostumukseen? </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Mitä kristillinen kulttuuri ja etiikka sanoo suostumuksesta</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Parikeskustelu: miten jutella suostumuksesta? </a:t>
            </a:r>
            <a:endParaRPr sz="1200">
              <a:solidFill>
                <a:srgbClr val="595959"/>
              </a:solidFill>
              <a:latin typeface="Arial"/>
              <a:ea typeface="Arial"/>
              <a:cs typeface="Arial"/>
              <a:sym typeface="Arial"/>
            </a:endParaRPr>
          </a:p>
          <a:p>
            <a:pPr indent="-304800" lvl="0" marL="457200" rtl="0" algn="l">
              <a:lnSpc>
                <a:spcPct val="115000"/>
              </a:lnSpc>
              <a:spcBef>
                <a:spcPts val="0"/>
              </a:spcBef>
              <a:spcAft>
                <a:spcPts val="0"/>
              </a:spcAft>
              <a:buClr>
                <a:srgbClr val="595959"/>
              </a:buClr>
              <a:buSzPts val="1200"/>
              <a:buChar char="●"/>
            </a:pPr>
            <a:r>
              <a:rPr lang="fi-FI" sz="1200">
                <a:solidFill>
                  <a:srgbClr val="595959"/>
                </a:solidFill>
                <a:latin typeface="Arial"/>
                <a:ea typeface="Arial"/>
                <a:cs typeface="Arial"/>
                <a:sym typeface="Arial"/>
              </a:rPr>
              <a:t>Erilaiset auttavat tahot, miten tukea ystävää</a:t>
            </a:r>
            <a:endParaRPr sz="1200">
              <a:solidFill>
                <a:srgbClr val="595959"/>
              </a:solidFill>
              <a:latin typeface="Arial"/>
              <a:ea typeface="Arial"/>
              <a:cs typeface="Arial"/>
              <a:sym typeface="Arial"/>
            </a:endParaRPr>
          </a:p>
          <a:p>
            <a:pPr indent="0" lvl="0" marL="0" rtl="0" algn="l">
              <a:lnSpc>
                <a:spcPct val="115000"/>
              </a:lnSpc>
              <a:spcBef>
                <a:spcPts val="1200"/>
              </a:spcBef>
              <a:spcAft>
                <a:spcPts val="1200"/>
              </a:spcAft>
              <a:buNone/>
            </a:pPr>
            <a:r>
              <a:rPr lang="fi-FI" sz="1200">
                <a:solidFill>
                  <a:srgbClr val="595959"/>
                </a:solidFill>
                <a:latin typeface="Arial"/>
                <a:ea typeface="Arial"/>
                <a:cs typeface="Arial"/>
                <a:sym typeface="Arial"/>
              </a:rPr>
              <a:t>Arvioitu kokonaiskesto on 1h.</a:t>
            </a:r>
            <a:endParaRPr sz="300"/>
          </a:p>
        </p:txBody>
      </p:sp>
      <p:sp>
        <p:nvSpPr>
          <p:cNvPr id="141" name="Google Shape;1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d5b35f7b93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48" name="Google Shape;248;g3d5b35f7b93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d83bbb334e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d83bbb334e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Jos aikaa on vähän tämän dian voi ohittaa</a:t>
            </a:r>
            <a:endParaRPr/>
          </a:p>
        </p:txBody>
      </p:sp>
      <p:sp>
        <p:nvSpPr>
          <p:cNvPr id="255" name="Google Shape;255;g3d83bbb334e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i-FI"/>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d5b35f7b93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Tarkista tätä diaa varten myös paikalliset auttavat tahot. </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61" name="Google Shape;261;g3d5b35f7b9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d864ae4a1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72" name="Google Shape;272;g3d864ae4a1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d5b35f7b93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Tämä taustatiedoksi hankkeesta.</a:t>
            </a:r>
            <a:endParaRPr sz="1100">
              <a:latin typeface="Arial"/>
              <a:ea typeface="Arial"/>
              <a:cs typeface="Arial"/>
              <a:sym typeface="Arial"/>
            </a:endParaRPr>
          </a:p>
          <a:p>
            <a:pPr indent="0" lvl="0" marL="0" rtl="0" algn="l">
              <a:lnSpc>
                <a:spcPct val="115000"/>
              </a:lnSpc>
              <a:spcBef>
                <a:spcPts val="0"/>
              </a:spcBef>
              <a:spcAft>
                <a:spcPts val="1200"/>
              </a:spcAft>
              <a:buNone/>
            </a:pPr>
            <a:r>
              <a:t/>
            </a:r>
            <a:endParaRPr sz="1360">
              <a:solidFill>
                <a:srgbClr val="595959"/>
              </a:solidFill>
              <a:latin typeface="Arial"/>
              <a:ea typeface="Arial"/>
              <a:cs typeface="Arial"/>
              <a:sym typeface="Arial"/>
            </a:endParaRPr>
          </a:p>
        </p:txBody>
      </p:sp>
      <p:sp>
        <p:nvSpPr>
          <p:cNvPr id="278" name="Google Shape;278;g3d5b35f7b9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d5b35f7b93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Lainaus isosten kyselyvastauksesta</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47" name="Google Shape;147;g3d5b35f7b93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Tässä suostumusta on avattu leikkiesimerkin kautta, joka on riparilla heti ajankohtainen ja jonka voi käsitellä myös erillisenä kokonaisuutena tai eri päivänä kuin muut. TATTI-muistisäännön voi myös siirtää “omat rajat” keskustelun jälkeen. TATTI-muistisääntö perustuu IPPF:n FRIES-muistisääntöön.</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Lue kaikki neliöt ääneen ja pyydä nuoria kuvittelemaan esimerkkitilanne jokaisesta neliöstä, jossa se suostumuksen osa on leikkimisessä joko toteutunut tai ei ole toteutunut.</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53" name="Google Shape;15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d5ad52d763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3d5ad52d76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d5ad52d763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3d5ad52d763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5ad52d763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i-FI" sz="1100">
                <a:latin typeface="Arial"/>
                <a:ea typeface="Arial"/>
                <a:cs typeface="Arial"/>
                <a:sym typeface="Arial"/>
              </a:rPr>
              <a:t>Tämä erityisesti jos leikkiin kuuluu fyysistä koskettamista</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171" name="Google Shape;171;g3d5ad52d763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5ad52d763_0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3d5ad52d763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d5ad52d763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d5ad52d763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nsi ">
  <p:cSld name="Kansi ">
    <p:spTree>
      <p:nvGrpSpPr>
        <p:cNvPr id="10" name="Shape 10"/>
        <p:cNvGrpSpPr/>
        <p:nvPr/>
      </p:nvGrpSpPr>
      <p:grpSpPr>
        <a:xfrm>
          <a:off x="0" y="0"/>
          <a:ext cx="0" cy="0"/>
          <a:chOff x="0" y="0"/>
          <a:chExt cx="0" cy="0"/>
        </a:xfrm>
      </p:grpSpPr>
      <p:sp>
        <p:nvSpPr>
          <p:cNvPr id="11" name="Google Shape;11;p2"/>
          <p:cNvSpPr/>
          <p:nvPr/>
        </p:nvSpPr>
        <p:spPr>
          <a:xfrm>
            <a:off x="-3175" y="0"/>
            <a:ext cx="4131600" cy="2570400"/>
          </a:xfrm>
          <a:prstGeom prst="rect">
            <a:avLst/>
          </a:prstGeom>
          <a:solidFill>
            <a:srgbClr val="FED9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 name="Google Shape;12;p2"/>
          <p:cNvSpPr/>
          <p:nvPr/>
        </p:nvSpPr>
        <p:spPr>
          <a:xfrm>
            <a:off x="6580094" y="0"/>
            <a:ext cx="2565600" cy="2570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3" name="Google Shape;13;p2"/>
          <p:cNvSpPr/>
          <p:nvPr/>
        </p:nvSpPr>
        <p:spPr>
          <a:xfrm>
            <a:off x="-7470" y="2570284"/>
            <a:ext cx="4021800" cy="2573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4" name="Google Shape;14;p2"/>
          <p:cNvSpPr/>
          <p:nvPr/>
        </p:nvSpPr>
        <p:spPr>
          <a:xfrm>
            <a:off x="4014426" y="2570284"/>
            <a:ext cx="2565600" cy="2573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5" name="Google Shape;15;p2"/>
          <p:cNvSpPr/>
          <p:nvPr/>
        </p:nvSpPr>
        <p:spPr>
          <a:xfrm>
            <a:off x="6580094" y="2570284"/>
            <a:ext cx="2565600" cy="2573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 name="Google Shape;16;p2"/>
          <p:cNvSpPr txBox="1"/>
          <p:nvPr>
            <p:ph idx="1" type="body"/>
          </p:nvPr>
        </p:nvSpPr>
        <p:spPr>
          <a:xfrm>
            <a:off x="503238" y="377555"/>
            <a:ext cx="3397200" cy="1929900"/>
          </a:xfrm>
          <a:prstGeom prst="rect">
            <a:avLst/>
          </a:prstGeom>
          <a:noFill/>
          <a:ln>
            <a:noFill/>
          </a:ln>
        </p:spPr>
        <p:txBody>
          <a:bodyPr anchorCtr="0" anchor="ctr" bIns="180000" lIns="0" spcFirstLastPara="1" rIns="432000" wrap="square" tIns="180000">
            <a:noAutofit/>
          </a:bodyPr>
          <a:lstStyle>
            <a:lvl1pPr indent="-228600" lvl="0" marL="457200" marR="0" algn="l">
              <a:lnSpc>
                <a:spcPct val="95238"/>
              </a:lnSpc>
              <a:spcBef>
                <a:spcPts val="0"/>
              </a:spcBef>
              <a:spcAft>
                <a:spcPts val="0"/>
              </a:spcAft>
              <a:buClr>
                <a:schemeClr val="accent4"/>
              </a:buClr>
              <a:buSzPts val="4200"/>
              <a:buFont typeface="Noto Sans Symbols"/>
              <a:buNone/>
              <a:defRPr b="1" i="0" sz="4200" u="none" cap="none" strike="noStrike">
                <a:solidFill>
                  <a:schemeClr val="accent4"/>
                </a:solidFill>
                <a:latin typeface="Barlow ExtraBold"/>
                <a:ea typeface="Barlow ExtraBold"/>
                <a:cs typeface="Barlow ExtraBold"/>
                <a:sym typeface="Barlow ExtraBold"/>
              </a:defRPr>
            </a:lvl1pPr>
            <a:lvl2pPr indent="-228600" lvl="1" marL="914400" marR="0" algn="l">
              <a:spcBef>
                <a:spcPts val="0"/>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 name="Google Shape;17;p2"/>
          <p:cNvSpPr txBox="1"/>
          <p:nvPr>
            <p:ph idx="2" type="body"/>
          </p:nvPr>
        </p:nvSpPr>
        <p:spPr>
          <a:xfrm>
            <a:off x="503238" y="3862872"/>
            <a:ext cx="3104100" cy="762600"/>
          </a:xfrm>
          <a:prstGeom prst="rect">
            <a:avLst/>
          </a:prstGeom>
          <a:noFill/>
          <a:ln>
            <a:noFill/>
          </a:ln>
        </p:spPr>
        <p:txBody>
          <a:bodyPr anchorCtr="0" anchor="b" bIns="0" lIns="0" spcFirstLastPara="1" rIns="432000" wrap="square" tIns="0">
            <a:noAutofit/>
          </a:bodyPr>
          <a:lstStyle>
            <a:lvl1pPr indent="-228600" lvl="0" marL="457200" marR="0" algn="l">
              <a:lnSpc>
                <a:spcPct val="119047"/>
              </a:lnSpc>
              <a:spcBef>
                <a:spcPts val="0"/>
              </a:spcBef>
              <a:spcAft>
                <a:spcPts val="0"/>
              </a:spcAft>
              <a:buClr>
                <a:schemeClr val="lt1"/>
              </a:buClr>
              <a:buSzPts val="2100"/>
              <a:buFont typeface="Noto Sans Symbols"/>
              <a:buNone/>
              <a:defRPr b="1" i="0" sz="2100" u="none" cap="none" strike="noStrike">
                <a:solidFill>
                  <a:schemeClr val="lt1"/>
                </a:solidFill>
                <a:latin typeface="Barlow SemiBold"/>
                <a:ea typeface="Barlow SemiBold"/>
                <a:cs typeface="Barlow SemiBold"/>
                <a:sym typeface="Barlow SemiBold"/>
              </a:defRPr>
            </a:lvl1pPr>
            <a:lvl2pPr indent="-228600" lvl="1" marL="914400" marR="0" algn="l">
              <a:spcBef>
                <a:spcPts val="0"/>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 name="Google Shape;18;p2"/>
          <p:cNvSpPr/>
          <p:nvPr/>
        </p:nvSpPr>
        <p:spPr>
          <a:xfrm>
            <a:off x="4014426" y="0"/>
            <a:ext cx="2565600" cy="257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pic>
        <p:nvPicPr>
          <p:cNvPr id="19" name="Google Shape;19;p2"/>
          <p:cNvPicPr preferRelativeResize="0"/>
          <p:nvPr/>
        </p:nvPicPr>
        <p:blipFill rotWithShape="1">
          <a:blip r:embed="rId2">
            <a:alphaModFix/>
          </a:blip>
          <a:srcRect b="0" l="0" r="0" t="0"/>
          <a:stretch/>
        </p:blipFill>
        <p:spPr>
          <a:xfrm>
            <a:off x="4372785" y="2937905"/>
            <a:ext cx="1841094" cy="1841094"/>
          </a:xfrm>
          <a:prstGeom prst="rect">
            <a:avLst/>
          </a:prstGeom>
          <a:noFill/>
          <a:ln>
            <a:noFill/>
          </a:ln>
        </p:spPr>
      </p:pic>
      <p:pic>
        <p:nvPicPr>
          <p:cNvPr id="20" name="Google Shape;20;p2"/>
          <p:cNvPicPr preferRelativeResize="0"/>
          <p:nvPr/>
        </p:nvPicPr>
        <p:blipFill rotWithShape="1">
          <a:blip r:embed="rId3">
            <a:alphaModFix/>
          </a:blip>
          <a:srcRect b="0" l="0" r="0" t="0"/>
          <a:stretch/>
        </p:blipFill>
        <p:spPr>
          <a:xfrm>
            <a:off x="6878753" y="306834"/>
            <a:ext cx="1982823" cy="1982823"/>
          </a:xfrm>
          <a:prstGeom prst="rect">
            <a:avLst/>
          </a:prstGeom>
          <a:noFill/>
          <a:ln>
            <a:noFill/>
          </a:ln>
        </p:spPr>
      </p:pic>
      <p:pic>
        <p:nvPicPr>
          <p:cNvPr id="21" name="Google Shape;21;p2"/>
          <p:cNvPicPr preferRelativeResize="0"/>
          <p:nvPr/>
        </p:nvPicPr>
        <p:blipFill rotWithShape="1">
          <a:blip r:embed="rId4">
            <a:alphaModFix/>
          </a:blip>
          <a:srcRect b="0" l="0" r="0" t="0"/>
          <a:stretch/>
        </p:blipFill>
        <p:spPr>
          <a:xfrm>
            <a:off x="4340628" y="363825"/>
            <a:ext cx="1873250" cy="1873250"/>
          </a:xfrm>
          <a:prstGeom prst="rect">
            <a:avLst/>
          </a:prstGeom>
          <a:noFill/>
          <a:ln>
            <a:noFill/>
          </a:ln>
        </p:spPr>
      </p:pic>
      <p:pic>
        <p:nvPicPr>
          <p:cNvPr id="22" name="Google Shape;22;p2"/>
          <p:cNvPicPr preferRelativeResize="0"/>
          <p:nvPr/>
        </p:nvPicPr>
        <p:blipFill rotWithShape="1">
          <a:blip r:embed="rId5">
            <a:alphaModFix/>
          </a:blip>
          <a:srcRect b="0" l="0" r="0" t="0"/>
          <a:stretch/>
        </p:blipFill>
        <p:spPr>
          <a:xfrm>
            <a:off x="6952552" y="2783716"/>
            <a:ext cx="1912648" cy="2084293"/>
          </a:xfrm>
          <a:prstGeom prst="rect">
            <a:avLst/>
          </a:prstGeom>
          <a:noFill/>
          <a:ln>
            <a:noFill/>
          </a:ln>
        </p:spPr>
      </p:pic>
    </p:spTree>
  </p:cSld>
  <p:clrMapOvr>
    <a:masterClrMapping/>
  </p:clrMapOvr>
  <p:extLst>
    <p:ext uri="{DCECCB84-F9BA-43D5-87BE-67443E8EF086}">
      <p15:sldGuideLst>
        <p15:guide id="1"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pettikuvio_väri">
  <p:cSld name="Tapettikuvio_väri">
    <p:spTree>
      <p:nvGrpSpPr>
        <p:cNvPr id="65" name="Shape 65"/>
        <p:cNvGrpSpPr/>
        <p:nvPr/>
      </p:nvGrpSpPr>
      <p:grpSpPr>
        <a:xfrm>
          <a:off x="0" y="0"/>
          <a:ext cx="0" cy="0"/>
          <a:chOff x="0" y="0"/>
          <a:chExt cx="0" cy="0"/>
        </a:xfrm>
      </p:grpSpPr>
      <p:pic>
        <p:nvPicPr>
          <p:cNvPr id="66" name="Google Shape;66;p11"/>
          <p:cNvPicPr preferRelativeResize="0"/>
          <p:nvPr/>
        </p:nvPicPr>
        <p:blipFill rotWithShape="1">
          <a:blip r:embed="rId2">
            <a:alphaModFix/>
          </a:blip>
          <a:srcRect b="0" l="0" r="0" t="0"/>
          <a:stretch/>
        </p:blipFill>
        <p:spPr>
          <a:xfrm>
            <a:off x="0" y="0"/>
            <a:ext cx="3049200" cy="3049200"/>
          </a:xfrm>
          <a:prstGeom prst="rect">
            <a:avLst/>
          </a:prstGeom>
          <a:noFill/>
          <a:ln>
            <a:noFill/>
          </a:ln>
        </p:spPr>
      </p:pic>
      <p:pic>
        <p:nvPicPr>
          <p:cNvPr id="67" name="Google Shape;67;p11"/>
          <p:cNvPicPr preferRelativeResize="0"/>
          <p:nvPr/>
        </p:nvPicPr>
        <p:blipFill rotWithShape="1">
          <a:blip r:embed="rId2">
            <a:alphaModFix/>
          </a:blip>
          <a:srcRect b="0" l="0" r="0" t="0"/>
          <a:stretch/>
        </p:blipFill>
        <p:spPr>
          <a:xfrm>
            <a:off x="3049200" y="0"/>
            <a:ext cx="3049200" cy="3049200"/>
          </a:xfrm>
          <a:prstGeom prst="rect">
            <a:avLst/>
          </a:prstGeom>
          <a:noFill/>
          <a:ln>
            <a:noFill/>
          </a:ln>
        </p:spPr>
      </p:pic>
      <p:pic>
        <p:nvPicPr>
          <p:cNvPr id="68" name="Google Shape;68;p11"/>
          <p:cNvPicPr preferRelativeResize="0"/>
          <p:nvPr/>
        </p:nvPicPr>
        <p:blipFill rotWithShape="1">
          <a:blip r:embed="rId2">
            <a:alphaModFix/>
          </a:blip>
          <a:srcRect b="0" l="0" r="0" t="0"/>
          <a:stretch/>
        </p:blipFill>
        <p:spPr>
          <a:xfrm>
            <a:off x="6094800" y="0"/>
            <a:ext cx="3049200" cy="3049200"/>
          </a:xfrm>
          <a:prstGeom prst="rect">
            <a:avLst/>
          </a:prstGeom>
          <a:noFill/>
          <a:ln>
            <a:noFill/>
          </a:ln>
        </p:spPr>
      </p:pic>
      <p:pic>
        <p:nvPicPr>
          <p:cNvPr id="69" name="Google Shape;69;p11"/>
          <p:cNvPicPr preferRelativeResize="0"/>
          <p:nvPr/>
        </p:nvPicPr>
        <p:blipFill rotWithShape="1">
          <a:blip r:embed="rId3">
            <a:alphaModFix/>
          </a:blip>
          <a:srcRect b="31319" l="0" r="0" t="0"/>
          <a:stretch/>
        </p:blipFill>
        <p:spPr>
          <a:xfrm>
            <a:off x="0" y="3049200"/>
            <a:ext cx="3049199" cy="2094301"/>
          </a:xfrm>
          <a:prstGeom prst="rect">
            <a:avLst/>
          </a:prstGeom>
          <a:noFill/>
          <a:ln>
            <a:noFill/>
          </a:ln>
        </p:spPr>
      </p:pic>
      <p:pic>
        <p:nvPicPr>
          <p:cNvPr id="70" name="Google Shape;70;p11"/>
          <p:cNvPicPr preferRelativeResize="0"/>
          <p:nvPr/>
        </p:nvPicPr>
        <p:blipFill rotWithShape="1">
          <a:blip r:embed="rId3">
            <a:alphaModFix/>
          </a:blip>
          <a:srcRect b="31319" l="0" r="0" t="0"/>
          <a:stretch/>
        </p:blipFill>
        <p:spPr>
          <a:xfrm>
            <a:off x="3049200" y="3049200"/>
            <a:ext cx="3049199" cy="2094301"/>
          </a:xfrm>
          <a:prstGeom prst="rect">
            <a:avLst/>
          </a:prstGeom>
          <a:noFill/>
          <a:ln>
            <a:noFill/>
          </a:ln>
        </p:spPr>
      </p:pic>
      <p:pic>
        <p:nvPicPr>
          <p:cNvPr id="71" name="Google Shape;71;p11"/>
          <p:cNvPicPr preferRelativeResize="0"/>
          <p:nvPr/>
        </p:nvPicPr>
        <p:blipFill rotWithShape="1">
          <a:blip r:embed="rId3">
            <a:alphaModFix/>
          </a:blip>
          <a:srcRect b="31319" l="0" r="0" t="0"/>
          <a:stretch/>
        </p:blipFill>
        <p:spPr>
          <a:xfrm>
            <a:off x="6094800" y="3049200"/>
            <a:ext cx="3049199" cy="2094301"/>
          </a:xfrm>
          <a:prstGeom prst="rect">
            <a:avLst/>
          </a:prstGeom>
          <a:noFill/>
          <a:ln>
            <a:noFill/>
          </a:ln>
        </p:spPr>
      </p:pic>
      <p:sp>
        <p:nvSpPr>
          <p:cNvPr id="72" name="Google Shape;72;p11"/>
          <p:cNvSpPr/>
          <p:nvPr/>
        </p:nvSpPr>
        <p:spPr>
          <a:xfrm>
            <a:off x="1111910" y="1053389"/>
            <a:ext cx="4169700" cy="2918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3" name="Google Shape;73;p11"/>
          <p:cNvSpPr txBox="1"/>
          <p:nvPr>
            <p:ph type="title"/>
          </p:nvPr>
        </p:nvSpPr>
        <p:spPr>
          <a:xfrm>
            <a:off x="1353614" y="1220070"/>
            <a:ext cx="3686400" cy="2585400"/>
          </a:xfrm>
          <a:prstGeom prst="rect">
            <a:avLst/>
          </a:prstGeom>
          <a:noFill/>
          <a:ln>
            <a:noFill/>
          </a:ln>
        </p:spPr>
        <p:txBody>
          <a:bodyPr anchorCtr="0" anchor="ctr" bIns="324000" lIns="180000" spcFirstLastPara="1" rIns="360000" wrap="square" tIns="180000">
            <a:noAutofit/>
          </a:bodyPr>
          <a:lstStyle>
            <a:lvl1pPr lvl="0" marR="0" algn="l">
              <a:lnSpc>
                <a:spcPct val="100000"/>
              </a:lnSpc>
              <a:spcBef>
                <a:spcPts val="0"/>
              </a:spcBef>
              <a:spcAft>
                <a:spcPts val="0"/>
              </a:spcAft>
              <a:buClr>
                <a:schemeClr val="accent5"/>
              </a:buClr>
              <a:buSzPts val="4000"/>
              <a:buFont typeface="Barlow Black"/>
              <a:buNone/>
              <a:defRPr b="0" i="0" sz="4000" u="none" cap="none" strike="noStrike">
                <a:solidFill>
                  <a:schemeClr val="accent5"/>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pieni) graafeja / kuvia varten_turkoosi">
  <p:cSld name="Otsikko_(pieni) graafeja / kuvia varten_turkoosi">
    <p:spTree>
      <p:nvGrpSpPr>
        <p:cNvPr id="74" name="Shape 74"/>
        <p:cNvGrpSpPr/>
        <p:nvPr/>
      </p:nvGrpSpPr>
      <p:grpSpPr>
        <a:xfrm>
          <a:off x="0" y="0"/>
          <a:ext cx="0" cy="0"/>
          <a:chOff x="0" y="0"/>
          <a:chExt cx="0" cy="0"/>
        </a:xfrm>
      </p:grpSpPr>
      <p:pic>
        <p:nvPicPr>
          <p:cNvPr descr="LNK_virallinen tunnus_vaaka_musta_RGB.jpg" id="75" name="Google Shape;75;p12"/>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76" name="Google Shape;76;p12"/>
          <p:cNvSpPr txBox="1"/>
          <p:nvPr>
            <p:ph type="title"/>
          </p:nvPr>
        </p:nvSpPr>
        <p:spPr>
          <a:xfrm>
            <a:off x="405229" y="191735"/>
            <a:ext cx="7645200" cy="630600"/>
          </a:xfrm>
          <a:prstGeom prst="rect">
            <a:avLst/>
          </a:prstGeom>
          <a:noFill/>
          <a:ln>
            <a:noFill/>
          </a:ln>
        </p:spPr>
        <p:txBody>
          <a:bodyPr anchorCtr="0" anchor="t" bIns="0" lIns="0" spcFirstLastPara="1" rIns="117200" wrap="square" tIns="58600">
            <a:noAutofit/>
          </a:bodyPr>
          <a:lstStyle>
            <a:lvl1pPr lvl="0" marR="0" algn="l">
              <a:lnSpc>
                <a:spcPct val="144827"/>
              </a:lnSpc>
              <a:spcBef>
                <a:spcPts val="0"/>
              </a:spcBef>
              <a:spcAft>
                <a:spcPts val="0"/>
              </a:spcAft>
              <a:buClr>
                <a:schemeClr val="accent1"/>
              </a:buClr>
              <a:buSzPts val="2900"/>
              <a:buFont typeface="Barlow Black"/>
              <a:buNone/>
              <a:defRPr b="1" i="0" sz="29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Google Shape;77;p12"/>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78" name="Google Shape;78;p12"/>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täysin)">
  <p:cSld name="Tyhjä (täysin)">
    <p:spTree>
      <p:nvGrpSpPr>
        <p:cNvPr id="79" name="Shape 7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kakansi_turkoosi">
  <p:cSld name="Takakansi_turkoosi">
    <p:bg>
      <p:bgPr>
        <a:solidFill>
          <a:schemeClr val="accent1"/>
        </a:solidFill>
      </p:bgPr>
    </p:bg>
    <p:spTree>
      <p:nvGrpSpPr>
        <p:cNvPr id="80" name="Shape 80"/>
        <p:cNvGrpSpPr/>
        <p:nvPr/>
      </p:nvGrpSpPr>
      <p:grpSpPr>
        <a:xfrm>
          <a:off x="0" y="0"/>
          <a:ext cx="0" cy="0"/>
          <a:chOff x="0" y="0"/>
          <a:chExt cx="0" cy="0"/>
        </a:xfrm>
      </p:grpSpPr>
      <p:sp>
        <p:nvSpPr>
          <p:cNvPr id="81" name="Google Shape;81;p14"/>
          <p:cNvSpPr txBox="1"/>
          <p:nvPr>
            <p:ph idx="1" type="body"/>
          </p:nvPr>
        </p:nvSpPr>
        <p:spPr>
          <a:xfrm>
            <a:off x="503238" y="3421782"/>
            <a:ext cx="3887400" cy="225300"/>
          </a:xfrm>
          <a:prstGeom prst="rect">
            <a:avLst/>
          </a:prstGeom>
          <a:noFill/>
          <a:ln>
            <a:noFill/>
          </a:ln>
        </p:spPr>
        <p:txBody>
          <a:bodyPr anchorCtr="0" anchor="ctr" bIns="93600" lIns="0" spcFirstLastPara="1" rIns="117200" wrap="square" tIns="0">
            <a:noAutofit/>
          </a:bodyPr>
          <a:lstStyle>
            <a:lvl1pPr indent="-228600" lvl="0" marL="457200" marR="0" algn="l">
              <a:lnSpc>
                <a:spcPct val="120000"/>
              </a:lnSpc>
              <a:spcBef>
                <a:spcPts val="1893"/>
              </a:spcBef>
              <a:spcAft>
                <a:spcPts val="0"/>
              </a:spcAft>
              <a:buClr>
                <a:srgbClr val="FFFFFF"/>
              </a:buClr>
              <a:buSzPts val="1700"/>
              <a:buFont typeface="Noto Sans Symbols"/>
              <a:buNone/>
              <a:defRPr b="1" i="0" sz="1700" u="none" cap="none" strike="noStrike">
                <a:solidFill>
                  <a:srgbClr val="FFFFFF"/>
                </a:solidFill>
                <a:latin typeface="Barlow ExtraBold"/>
                <a:ea typeface="Barlow ExtraBold"/>
                <a:cs typeface="Barlow ExtraBold"/>
                <a:sym typeface="Barlow ExtraBold"/>
              </a:defRPr>
            </a:lvl1pPr>
            <a:lvl2pPr indent="-228600" lvl="1" marL="914400" marR="0" algn="l">
              <a:spcBef>
                <a:spcPts val="355"/>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14"/>
          <p:cNvSpPr txBox="1"/>
          <p:nvPr>
            <p:ph idx="2" type="body"/>
          </p:nvPr>
        </p:nvSpPr>
        <p:spPr>
          <a:xfrm>
            <a:off x="503238" y="3676331"/>
            <a:ext cx="3887400" cy="750600"/>
          </a:xfrm>
          <a:prstGeom prst="rect">
            <a:avLst/>
          </a:prstGeom>
          <a:noFill/>
          <a:ln>
            <a:noFill/>
          </a:ln>
        </p:spPr>
        <p:txBody>
          <a:bodyPr anchorCtr="0" anchor="t" bIns="58600" lIns="0" spcFirstLastPara="1" rIns="117200" wrap="square" tIns="58600">
            <a:noAutofit/>
          </a:bodyPr>
          <a:lstStyle>
            <a:lvl1pPr indent="-228600" lvl="0" marL="457200" marR="0" algn="l">
              <a:lnSpc>
                <a:spcPct val="98571"/>
              </a:lnSpc>
              <a:spcBef>
                <a:spcPts val="1893"/>
              </a:spcBef>
              <a:spcAft>
                <a:spcPts val="0"/>
              </a:spcAft>
              <a:buClr>
                <a:srgbClr val="FFFFFF"/>
              </a:buClr>
              <a:buSzPts val="1400"/>
              <a:buFont typeface="Noto Sans Symbols"/>
              <a:buNone/>
              <a:defRPr b="0" i="0" sz="1400" u="none" cap="none" strike="noStrike">
                <a:solidFill>
                  <a:srgbClr val="FFFFFF"/>
                </a:solidFill>
                <a:latin typeface="Roboto"/>
                <a:ea typeface="Roboto"/>
                <a:cs typeface="Roboto"/>
                <a:sym typeface="Roboto"/>
              </a:defRPr>
            </a:lvl1pPr>
            <a:lvl2pPr indent="-228600" lvl="1" marL="914400" marR="0" algn="l">
              <a:spcBef>
                <a:spcPts val="355"/>
              </a:spcBef>
              <a:spcAft>
                <a:spcPts val="0"/>
              </a:spcAft>
              <a:buClr>
                <a:srgbClr val="FFFFFF"/>
              </a:buClr>
              <a:buSzPts val="1700"/>
              <a:buFont typeface="Merriweather Sans"/>
              <a:buNone/>
              <a:defRPr b="1" i="0" sz="1700" u="none" cap="none" strike="noStrike">
                <a:solidFill>
                  <a:srgbClr val="FFFFFF"/>
                </a:solidFill>
                <a:latin typeface="Arial"/>
                <a:ea typeface="Arial"/>
                <a:cs typeface="Arial"/>
                <a:sym typeface="Arial"/>
              </a:defRPr>
            </a:lvl2pPr>
            <a:lvl3pPr indent="-228600" lvl="2" marL="13716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3pPr>
            <a:lvl4pPr indent="-228600" lvl="3" marL="18288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4pPr>
            <a:lvl5pPr indent="-228600" lvl="4" marL="2286000" marR="0" algn="l">
              <a:spcBef>
                <a:spcPts val="355"/>
              </a:spcBef>
              <a:spcAft>
                <a:spcPts val="0"/>
              </a:spcAft>
              <a:buClr>
                <a:srgbClr val="FFFFFF"/>
              </a:buClr>
              <a:buSzPts val="1400"/>
              <a:buFont typeface="Arial"/>
              <a:buNone/>
              <a:defRPr b="1" i="0" sz="1400" u="none" cap="none" strike="noStrike">
                <a:solidFill>
                  <a:srgbClr val="FFFFFF"/>
                </a:solidFill>
                <a:latin typeface="Arial"/>
                <a:ea typeface="Arial"/>
                <a:cs typeface="Arial"/>
                <a:sym typeface="Arial"/>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83" name="Google Shape;83;p14"/>
          <p:cNvPicPr preferRelativeResize="0"/>
          <p:nvPr/>
        </p:nvPicPr>
        <p:blipFill rotWithShape="1">
          <a:blip r:embed="rId2">
            <a:alphaModFix/>
          </a:blip>
          <a:srcRect b="0" l="0" r="0" t="0"/>
          <a:stretch/>
        </p:blipFill>
        <p:spPr>
          <a:xfrm>
            <a:off x="300587" y="1501133"/>
            <a:ext cx="2813843" cy="130744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1 palsta_pinkki">
  <p:cSld name="Otsikko_1 palsta_pinkki">
    <p:spTree>
      <p:nvGrpSpPr>
        <p:cNvPr id="84" name="Shape 84"/>
        <p:cNvGrpSpPr/>
        <p:nvPr/>
      </p:nvGrpSpPr>
      <p:grpSpPr>
        <a:xfrm>
          <a:off x="0" y="0"/>
          <a:ext cx="0" cy="0"/>
          <a:chOff x="0" y="0"/>
          <a:chExt cx="0" cy="0"/>
        </a:xfrm>
      </p:grpSpPr>
      <p:pic>
        <p:nvPicPr>
          <p:cNvPr descr="LNK_virallinen tunnus_vaaka_musta_RGB.jpg" id="85" name="Google Shape;85;p15"/>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86" name="Google Shape;86;p15"/>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4"/>
              </a:buClr>
              <a:buSzPts val="3800"/>
              <a:buFont typeface="Barlow Black"/>
              <a:buNone/>
              <a:defRPr b="1" i="0" sz="38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5"/>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88" name="Google Shape;88;p15"/>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
        <p:nvSpPr>
          <p:cNvPr id="89" name="Google Shape;89;p15"/>
          <p:cNvSpPr txBox="1"/>
          <p:nvPr>
            <p:ph idx="1" type="body"/>
          </p:nvPr>
        </p:nvSpPr>
        <p:spPr>
          <a:xfrm>
            <a:off x="405228" y="1430615"/>
            <a:ext cx="76452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2 palstaa_turkoosi">
  <p:cSld name="Otsikko_2 palstaa_turkoosi">
    <p:spTree>
      <p:nvGrpSpPr>
        <p:cNvPr id="90" name="Shape 90"/>
        <p:cNvGrpSpPr/>
        <p:nvPr/>
      </p:nvGrpSpPr>
      <p:grpSpPr>
        <a:xfrm>
          <a:off x="0" y="0"/>
          <a:ext cx="0" cy="0"/>
          <a:chOff x="0" y="0"/>
          <a:chExt cx="0" cy="0"/>
        </a:xfrm>
      </p:grpSpPr>
      <p:pic>
        <p:nvPicPr>
          <p:cNvPr descr="LNK_virallinen tunnus_vaaka_musta_RGB.jpg" id="91" name="Google Shape;91;p16"/>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92" name="Google Shape;92;p16"/>
          <p:cNvSpPr txBox="1"/>
          <p:nvPr>
            <p:ph idx="1" type="body"/>
          </p:nvPr>
        </p:nvSpPr>
        <p:spPr>
          <a:xfrm>
            <a:off x="40522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3" name="Google Shape;93;p16"/>
          <p:cNvSpPr txBox="1"/>
          <p:nvPr>
            <p:ph idx="2" type="body"/>
          </p:nvPr>
        </p:nvSpPr>
        <p:spPr>
          <a:xfrm>
            <a:off x="427029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6"/>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1"/>
              </a:buClr>
              <a:buSzPts val="3800"/>
              <a:buFont typeface="Barlow Black"/>
              <a:buNone/>
              <a:defRPr b="1" i="0" sz="38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6"/>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96" name="Google Shape;96;p16"/>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pieni) graafeja / kuvia varten_pinkki">
  <p:cSld name="Otsikko_(pieni) graafeja / kuvia varten_pinkki">
    <p:spTree>
      <p:nvGrpSpPr>
        <p:cNvPr id="97" name="Shape 97"/>
        <p:cNvGrpSpPr/>
        <p:nvPr/>
      </p:nvGrpSpPr>
      <p:grpSpPr>
        <a:xfrm>
          <a:off x="0" y="0"/>
          <a:ext cx="0" cy="0"/>
          <a:chOff x="0" y="0"/>
          <a:chExt cx="0" cy="0"/>
        </a:xfrm>
      </p:grpSpPr>
      <p:pic>
        <p:nvPicPr>
          <p:cNvPr descr="LNK_virallinen tunnus_vaaka_musta_RGB.jpg" id="98" name="Google Shape;98;p17"/>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99" name="Google Shape;99;p17"/>
          <p:cNvSpPr txBox="1"/>
          <p:nvPr>
            <p:ph type="title"/>
          </p:nvPr>
        </p:nvSpPr>
        <p:spPr>
          <a:xfrm>
            <a:off x="405229" y="191735"/>
            <a:ext cx="7645200" cy="630600"/>
          </a:xfrm>
          <a:prstGeom prst="rect">
            <a:avLst/>
          </a:prstGeom>
          <a:noFill/>
          <a:ln>
            <a:noFill/>
          </a:ln>
        </p:spPr>
        <p:txBody>
          <a:bodyPr anchorCtr="0" anchor="t" bIns="0" lIns="0" spcFirstLastPara="1" rIns="117200" wrap="square" tIns="58600">
            <a:noAutofit/>
          </a:bodyPr>
          <a:lstStyle>
            <a:lvl1pPr lvl="0" marR="0" algn="l">
              <a:lnSpc>
                <a:spcPct val="144827"/>
              </a:lnSpc>
              <a:spcBef>
                <a:spcPts val="0"/>
              </a:spcBef>
              <a:spcAft>
                <a:spcPts val="0"/>
              </a:spcAft>
              <a:buClr>
                <a:schemeClr val="accent4"/>
              </a:buClr>
              <a:buSzPts val="2900"/>
              <a:buFont typeface="Barlow Black"/>
              <a:buNone/>
              <a:defRPr b="1" i="0" sz="29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7"/>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01" name="Google Shape;101;p17"/>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teksti_pinkki">
  <p:cSld name="Kuva ja teksti_pinkki">
    <p:spTree>
      <p:nvGrpSpPr>
        <p:cNvPr id="102" name="Shape 102"/>
        <p:cNvGrpSpPr/>
        <p:nvPr/>
      </p:nvGrpSpPr>
      <p:grpSpPr>
        <a:xfrm>
          <a:off x="0" y="0"/>
          <a:ext cx="0" cy="0"/>
          <a:chOff x="0" y="0"/>
          <a:chExt cx="0" cy="0"/>
        </a:xfrm>
      </p:grpSpPr>
      <p:pic>
        <p:nvPicPr>
          <p:cNvPr descr="LNK_virallinen tunnus_vaaka_musta_RGB.jpg" id="103" name="Google Shape;103;p18"/>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104" name="Google Shape;104;p18"/>
          <p:cNvSpPr/>
          <p:nvPr>
            <p:ph idx="2" type="pic"/>
          </p:nvPr>
        </p:nvSpPr>
        <p:spPr>
          <a:xfrm>
            <a:off x="-1" y="0"/>
            <a:ext cx="40407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18"/>
          <p:cNvSpPr txBox="1"/>
          <p:nvPr>
            <p:ph type="title"/>
          </p:nvPr>
        </p:nvSpPr>
        <p:spPr>
          <a:xfrm>
            <a:off x="4300778" y="219955"/>
            <a:ext cx="37800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4"/>
              </a:buClr>
              <a:buSzPts val="3800"/>
              <a:buFont typeface="Barlow Black"/>
              <a:buNone/>
              <a:defRPr b="1" i="0" sz="38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8"/>
          <p:cNvSpPr txBox="1"/>
          <p:nvPr>
            <p:ph idx="1" type="body"/>
          </p:nvPr>
        </p:nvSpPr>
        <p:spPr>
          <a:xfrm>
            <a:off x="430077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7" name="Google Shape;107;p18"/>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08" name="Google Shape;108;p18"/>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austa">
  <p:cSld name="Kuvatausta">
    <p:spTree>
      <p:nvGrpSpPr>
        <p:cNvPr id="109" name="Shape 109"/>
        <p:cNvGrpSpPr/>
        <p:nvPr/>
      </p:nvGrpSpPr>
      <p:grpSpPr>
        <a:xfrm>
          <a:off x="0" y="0"/>
          <a:ext cx="0" cy="0"/>
          <a:chOff x="0" y="0"/>
          <a:chExt cx="0" cy="0"/>
        </a:xfrm>
      </p:grpSpPr>
      <p:sp>
        <p:nvSpPr>
          <p:cNvPr id="110" name="Google Shape;110;p19"/>
          <p:cNvSpPr/>
          <p:nvPr>
            <p:ph idx="2" type="pic"/>
          </p:nvPr>
        </p:nvSpPr>
        <p:spPr>
          <a:xfrm>
            <a:off x="-1" y="0"/>
            <a:ext cx="91440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LNK_virallinen tunnus_vaaka_musta_RGB.jpg" id="111" name="Google Shape;111;p19"/>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112" name="Google Shape;112;p19"/>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13" name="Google Shape;113;p19"/>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austa (nega)">
  <p:cSld name="Kuvatausta (nega)">
    <p:spTree>
      <p:nvGrpSpPr>
        <p:cNvPr id="114" name="Shape 114"/>
        <p:cNvGrpSpPr/>
        <p:nvPr/>
      </p:nvGrpSpPr>
      <p:grpSpPr>
        <a:xfrm>
          <a:off x="0" y="0"/>
          <a:ext cx="0" cy="0"/>
          <a:chOff x="0" y="0"/>
          <a:chExt cx="0" cy="0"/>
        </a:xfrm>
      </p:grpSpPr>
      <p:sp>
        <p:nvSpPr>
          <p:cNvPr id="115" name="Google Shape;115;p20"/>
          <p:cNvSpPr/>
          <p:nvPr>
            <p:ph idx="2" type="pic"/>
          </p:nvPr>
        </p:nvSpPr>
        <p:spPr>
          <a:xfrm>
            <a:off x="-1" y="0"/>
            <a:ext cx="91440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 name="Google Shape;116;p20"/>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lt1"/>
                </a:solidFill>
                <a:latin typeface="Roboto"/>
                <a:ea typeface="Roboto"/>
                <a:cs typeface="Roboto"/>
                <a:sym typeface="Roboto"/>
              </a:defRPr>
            </a:lvl1pPr>
            <a:lvl2pPr indent="0" lvl="1" marL="0" marR="0" algn="l">
              <a:spcBef>
                <a:spcPts val="0"/>
              </a:spcBef>
              <a:buNone/>
              <a:defRPr sz="950">
                <a:solidFill>
                  <a:schemeClr val="lt1"/>
                </a:solidFill>
                <a:latin typeface="Roboto"/>
                <a:ea typeface="Roboto"/>
                <a:cs typeface="Roboto"/>
                <a:sym typeface="Roboto"/>
              </a:defRPr>
            </a:lvl2pPr>
            <a:lvl3pPr indent="0" lvl="2" marL="0" marR="0" algn="l">
              <a:spcBef>
                <a:spcPts val="0"/>
              </a:spcBef>
              <a:buNone/>
              <a:defRPr sz="950">
                <a:solidFill>
                  <a:schemeClr val="lt1"/>
                </a:solidFill>
                <a:latin typeface="Roboto"/>
                <a:ea typeface="Roboto"/>
                <a:cs typeface="Roboto"/>
                <a:sym typeface="Roboto"/>
              </a:defRPr>
            </a:lvl3pPr>
            <a:lvl4pPr indent="0" lvl="3" marL="0" marR="0" algn="l">
              <a:spcBef>
                <a:spcPts val="0"/>
              </a:spcBef>
              <a:buNone/>
              <a:defRPr sz="950">
                <a:solidFill>
                  <a:schemeClr val="lt1"/>
                </a:solidFill>
                <a:latin typeface="Roboto"/>
                <a:ea typeface="Roboto"/>
                <a:cs typeface="Roboto"/>
                <a:sym typeface="Roboto"/>
              </a:defRPr>
            </a:lvl4pPr>
            <a:lvl5pPr indent="0" lvl="4" marL="0" marR="0" algn="l">
              <a:spcBef>
                <a:spcPts val="0"/>
              </a:spcBef>
              <a:buNone/>
              <a:defRPr sz="950">
                <a:solidFill>
                  <a:schemeClr val="lt1"/>
                </a:solidFill>
                <a:latin typeface="Roboto"/>
                <a:ea typeface="Roboto"/>
                <a:cs typeface="Roboto"/>
                <a:sym typeface="Roboto"/>
              </a:defRPr>
            </a:lvl5pPr>
            <a:lvl6pPr indent="0" lvl="5" marL="0" marR="0" algn="l">
              <a:spcBef>
                <a:spcPts val="0"/>
              </a:spcBef>
              <a:buNone/>
              <a:defRPr sz="950">
                <a:solidFill>
                  <a:schemeClr val="lt1"/>
                </a:solidFill>
                <a:latin typeface="Roboto"/>
                <a:ea typeface="Roboto"/>
                <a:cs typeface="Roboto"/>
                <a:sym typeface="Roboto"/>
              </a:defRPr>
            </a:lvl6pPr>
            <a:lvl7pPr indent="0" lvl="6" marL="0" marR="0" algn="l">
              <a:spcBef>
                <a:spcPts val="0"/>
              </a:spcBef>
              <a:buNone/>
              <a:defRPr sz="950">
                <a:solidFill>
                  <a:schemeClr val="lt1"/>
                </a:solidFill>
                <a:latin typeface="Roboto"/>
                <a:ea typeface="Roboto"/>
                <a:cs typeface="Roboto"/>
                <a:sym typeface="Roboto"/>
              </a:defRPr>
            </a:lvl7pPr>
            <a:lvl8pPr indent="0" lvl="7" marL="0" marR="0" algn="l">
              <a:spcBef>
                <a:spcPts val="0"/>
              </a:spcBef>
              <a:buNone/>
              <a:defRPr sz="950">
                <a:solidFill>
                  <a:schemeClr val="lt1"/>
                </a:solidFill>
                <a:latin typeface="Roboto"/>
                <a:ea typeface="Roboto"/>
                <a:cs typeface="Roboto"/>
                <a:sym typeface="Roboto"/>
              </a:defRPr>
            </a:lvl8pPr>
            <a:lvl9pPr indent="0" lvl="8" marL="0" marR="0" algn="l">
              <a:spcBef>
                <a:spcPts val="0"/>
              </a:spcBef>
              <a:buNone/>
              <a:defRPr sz="950">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17" name="Google Shape;117;p20"/>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pic>
        <p:nvPicPr>
          <p:cNvPr id="118" name="Google Shape;118;p20"/>
          <p:cNvPicPr preferRelativeResize="0"/>
          <p:nvPr/>
        </p:nvPicPr>
        <p:blipFill rotWithShape="1">
          <a:blip r:embed="rId2">
            <a:alphaModFix/>
          </a:blip>
          <a:srcRect b="0" l="0" r="0" t="0"/>
          <a:stretch/>
        </p:blipFill>
        <p:spPr>
          <a:xfrm>
            <a:off x="7669900" y="4447051"/>
            <a:ext cx="1288801" cy="5988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vallisemman tilan periaatteet">
  <p:cSld name="CUSTOM">
    <p:spTree>
      <p:nvGrpSpPr>
        <p:cNvPr id="23" name="Shape 23"/>
        <p:cNvGrpSpPr/>
        <p:nvPr/>
      </p:nvGrpSpPr>
      <p:grpSpPr>
        <a:xfrm>
          <a:off x="0" y="0"/>
          <a:ext cx="0" cy="0"/>
          <a:chOff x="0" y="0"/>
          <a:chExt cx="0" cy="0"/>
        </a:xfrm>
      </p:grpSpPr>
      <p:pic>
        <p:nvPicPr>
          <p:cNvPr id="24" name="Google Shape;24;p3" title="Turvallisemman tilan periaatteet (1).png"/>
          <p:cNvPicPr preferRelativeResize="0"/>
          <p:nvPr/>
        </p:nvPicPr>
        <p:blipFill>
          <a:blip r:embed="rId2">
            <a:alphaModFix/>
          </a:blip>
          <a:stretch>
            <a:fillRect/>
          </a:stretch>
        </p:blipFill>
        <p:spPr>
          <a:xfrm>
            <a:off x="152400" y="152400"/>
            <a:ext cx="8602133" cy="48387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turkoosi">
  <p:cSld name="Nosto_turkoosi">
    <p:bg>
      <p:bgPr>
        <a:solidFill>
          <a:schemeClr val="accent1"/>
        </a:solidFill>
      </p:bgPr>
    </p:bg>
    <p:spTree>
      <p:nvGrpSpPr>
        <p:cNvPr id="119" name="Shape 119"/>
        <p:cNvGrpSpPr/>
        <p:nvPr/>
      </p:nvGrpSpPr>
      <p:grpSpPr>
        <a:xfrm>
          <a:off x="0" y="0"/>
          <a:ext cx="0" cy="0"/>
          <a:chOff x="0" y="0"/>
          <a:chExt cx="0" cy="0"/>
        </a:xfrm>
      </p:grpSpPr>
      <p:pic>
        <p:nvPicPr>
          <p:cNvPr id="120" name="Google Shape;120;p21"/>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121" name="Google Shape;121;p21"/>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21"/>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lt1"/>
                </a:solidFill>
                <a:latin typeface="Roboto"/>
                <a:ea typeface="Roboto"/>
                <a:cs typeface="Roboto"/>
                <a:sym typeface="Roboto"/>
              </a:defRPr>
            </a:lvl1pPr>
            <a:lvl2pPr indent="0" lvl="1" marL="0" marR="0" algn="l">
              <a:spcBef>
                <a:spcPts val="0"/>
              </a:spcBef>
              <a:buNone/>
              <a:defRPr sz="950">
                <a:solidFill>
                  <a:schemeClr val="lt1"/>
                </a:solidFill>
                <a:latin typeface="Roboto"/>
                <a:ea typeface="Roboto"/>
                <a:cs typeface="Roboto"/>
                <a:sym typeface="Roboto"/>
              </a:defRPr>
            </a:lvl2pPr>
            <a:lvl3pPr indent="0" lvl="2" marL="0" marR="0" algn="l">
              <a:spcBef>
                <a:spcPts val="0"/>
              </a:spcBef>
              <a:buNone/>
              <a:defRPr sz="950">
                <a:solidFill>
                  <a:schemeClr val="lt1"/>
                </a:solidFill>
                <a:latin typeface="Roboto"/>
                <a:ea typeface="Roboto"/>
                <a:cs typeface="Roboto"/>
                <a:sym typeface="Roboto"/>
              </a:defRPr>
            </a:lvl3pPr>
            <a:lvl4pPr indent="0" lvl="3" marL="0" marR="0" algn="l">
              <a:spcBef>
                <a:spcPts val="0"/>
              </a:spcBef>
              <a:buNone/>
              <a:defRPr sz="950">
                <a:solidFill>
                  <a:schemeClr val="lt1"/>
                </a:solidFill>
                <a:latin typeface="Roboto"/>
                <a:ea typeface="Roboto"/>
                <a:cs typeface="Roboto"/>
                <a:sym typeface="Roboto"/>
              </a:defRPr>
            </a:lvl4pPr>
            <a:lvl5pPr indent="0" lvl="4" marL="0" marR="0" algn="l">
              <a:spcBef>
                <a:spcPts val="0"/>
              </a:spcBef>
              <a:buNone/>
              <a:defRPr sz="950">
                <a:solidFill>
                  <a:schemeClr val="lt1"/>
                </a:solidFill>
                <a:latin typeface="Roboto"/>
                <a:ea typeface="Roboto"/>
                <a:cs typeface="Roboto"/>
                <a:sym typeface="Roboto"/>
              </a:defRPr>
            </a:lvl5pPr>
            <a:lvl6pPr indent="0" lvl="5" marL="0" marR="0" algn="l">
              <a:spcBef>
                <a:spcPts val="0"/>
              </a:spcBef>
              <a:buNone/>
              <a:defRPr sz="950">
                <a:solidFill>
                  <a:schemeClr val="lt1"/>
                </a:solidFill>
                <a:latin typeface="Roboto"/>
                <a:ea typeface="Roboto"/>
                <a:cs typeface="Roboto"/>
                <a:sym typeface="Roboto"/>
              </a:defRPr>
            </a:lvl6pPr>
            <a:lvl7pPr indent="0" lvl="6" marL="0" marR="0" algn="l">
              <a:spcBef>
                <a:spcPts val="0"/>
              </a:spcBef>
              <a:buNone/>
              <a:defRPr sz="950">
                <a:solidFill>
                  <a:schemeClr val="lt1"/>
                </a:solidFill>
                <a:latin typeface="Roboto"/>
                <a:ea typeface="Roboto"/>
                <a:cs typeface="Roboto"/>
                <a:sym typeface="Roboto"/>
              </a:defRPr>
            </a:lvl7pPr>
            <a:lvl8pPr indent="0" lvl="7" marL="0" marR="0" algn="l">
              <a:spcBef>
                <a:spcPts val="0"/>
              </a:spcBef>
              <a:buNone/>
              <a:defRPr sz="950">
                <a:solidFill>
                  <a:schemeClr val="lt1"/>
                </a:solidFill>
                <a:latin typeface="Roboto"/>
                <a:ea typeface="Roboto"/>
                <a:cs typeface="Roboto"/>
                <a:sym typeface="Roboto"/>
              </a:defRPr>
            </a:lvl8pPr>
            <a:lvl9pPr indent="0" lvl="8" marL="0" marR="0" algn="l">
              <a:spcBef>
                <a:spcPts val="0"/>
              </a:spcBef>
              <a:buNone/>
              <a:defRPr sz="950">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23" name="Google Shape;123;p21"/>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 logo mv)">
  <p:cSld name="Tyhjä (+ logo mv)">
    <p:spTree>
      <p:nvGrpSpPr>
        <p:cNvPr id="124" name="Shape 124"/>
        <p:cNvGrpSpPr/>
        <p:nvPr/>
      </p:nvGrpSpPr>
      <p:grpSpPr>
        <a:xfrm>
          <a:off x="0" y="0"/>
          <a:ext cx="0" cy="0"/>
          <a:chOff x="0" y="0"/>
          <a:chExt cx="0" cy="0"/>
        </a:xfrm>
      </p:grpSpPr>
      <p:pic>
        <p:nvPicPr>
          <p:cNvPr id="125" name="Google Shape;125;p22"/>
          <p:cNvPicPr preferRelativeResize="0"/>
          <p:nvPr/>
        </p:nvPicPr>
        <p:blipFill rotWithShape="1">
          <a:blip r:embed="rId2">
            <a:alphaModFix/>
          </a:blip>
          <a:srcRect b="0" l="0" r="0" t="0"/>
          <a:stretch/>
        </p:blipFill>
        <p:spPr>
          <a:xfrm>
            <a:off x="7669900" y="4442400"/>
            <a:ext cx="1288801" cy="598836"/>
          </a:xfrm>
          <a:prstGeom prst="rect">
            <a:avLst/>
          </a:prstGeom>
          <a:noFill/>
          <a:ln>
            <a:noFill/>
          </a:ln>
        </p:spPr>
      </p:pic>
      <p:sp>
        <p:nvSpPr>
          <p:cNvPr id="126" name="Google Shape;126;p22"/>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dk1"/>
                </a:solidFill>
                <a:latin typeface="Roboto"/>
                <a:ea typeface="Roboto"/>
                <a:cs typeface="Roboto"/>
                <a:sym typeface="Roboto"/>
              </a:defRPr>
            </a:lvl1pPr>
            <a:lvl2pPr indent="0" lvl="1" marL="0" marR="0" algn="l">
              <a:spcBef>
                <a:spcPts val="0"/>
              </a:spcBef>
              <a:buNone/>
              <a:defRPr sz="950">
                <a:solidFill>
                  <a:schemeClr val="dk1"/>
                </a:solidFill>
                <a:latin typeface="Roboto"/>
                <a:ea typeface="Roboto"/>
                <a:cs typeface="Roboto"/>
                <a:sym typeface="Roboto"/>
              </a:defRPr>
            </a:lvl2pPr>
            <a:lvl3pPr indent="0" lvl="2" marL="0" marR="0" algn="l">
              <a:spcBef>
                <a:spcPts val="0"/>
              </a:spcBef>
              <a:buNone/>
              <a:defRPr sz="950">
                <a:solidFill>
                  <a:schemeClr val="dk1"/>
                </a:solidFill>
                <a:latin typeface="Roboto"/>
                <a:ea typeface="Roboto"/>
                <a:cs typeface="Roboto"/>
                <a:sym typeface="Roboto"/>
              </a:defRPr>
            </a:lvl3pPr>
            <a:lvl4pPr indent="0" lvl="3" marL="0" marR="0" algn="l">
              <a:spcBef>
                <a:spcPts val="0"/>
              </a:spcBef>
              <a:buNone/>
              <a:defRPr sz="950">
                <a:solidFill>
                  <a:schemeClr val="dk1"/>
                </a:solidFill>
                <a:latin typeface="Roboto"/>
                <a:ea typeface="Roboto"/>
                <a:cs typeface="Roboto"/>
                <a:sym typeface="Roboto"/>
              </a:defRPr>
            </a:lvl4pPr>
            <a:lvl5pPr indent="0" lvl="4" marL="0" marR="0" algn="l">
              <a:spcBef>
                <a:spcPts val="0"/>
              </a:spcBef>
              <a:buNone/>
              <a:defRPr sz="950">
                <a:solidFill>
                  <a:schemeClr val="dk1"/>
                </a:solidFill>
                <a:latin typeface="Roboto"/>
                <a:ea typeface="Roboto"/>
                <a:cs typeface="Roboto"/>
                <a:sym typeface="Roboto"/>
              </a:defRPr>
            </a:lvl5pPr>
            <a:lvl6pPr indent="0" lvl="5" marL="0" marR="0" algn="l">
              <a:spcBef>
                <a:spcPts val="0"/>
              </a:spcBef>
              <a:buNone/>
              <a:defRPr sz="950">
                <a:solidFill>
                  <a:schemeClr val="dk1"/>
                </a:solidFill>
                <a:latin typeface="Roboto"/>
                <a:ea typeface="Roboto"/>
                <a:cs typeface="Roboto"/>
                <a:sym typeface="Roboto"/>
              </a:defRPr>
            </a:lvl6pPr>
            <a:lvl7pPr indent="0" lvl="6" marL="0" marR="0" algn="l">
              <a:spcBef>
                <a:spcPts val="0"/>
              </a:spcBef>
              <a:buNone/>
              <a:defRPr sz="950">
                <a:solidFill>
                  <a:schemeClr val="dk1"/>
                </a:solidFill>
                <a:latin typeface="Roboto"/>
                <a:ea typeface="Roboto"/>
                <a:cs typeface="Roboto"/>
                <a:sym typeface="Roboto"/>
              </a:defRPr>
            </a:lvl7pPr>
            <a:lvl8pPr indent="0" lvl="7" marL="0" marR="0" algn="l">
              <a:spcBef>
                <a:spcPts val="0"/>
              </a:spcBef>
              <a:buNone/>
              <a:defRPr sz="950">
                <a:solidFill>
                  <a:schemeClr val="dk1"/>
                </a:solidFill>
                <a:latin typeface="Roboto"/>
                <a:ea typeface="Roboto"/>
                <a:cs typeface="Roboto"/>
                <a:sym typeface="Roboto"/>
              </a:defRPr>
            </a:lvl8pPr>
            <a:lvl9pPr indent="0" lvl="8" marL="0" marR="0" algn="l">
              <a:spcBef>
                <a:spcPts val="0"/>
              </a:spcBef>
              <a:buNone/>
              <a:defRPr sz="95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27" name="Google Shape;127;p22"/>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 logo valk.)">
  <p:cSld name="Tyhjä (+ logo valk.)">
    <p:spTree>
      <p:nvGrpSpPr>
        <p:cNvPr id="128" name="Shape 128"/>
        <p:cNvGrpSpPr/>
        <p:nvPr/>
      </p:nvGrpSpPr>
      <p:grpSpPr>
        <a:xfrm>
          <a:off x="0" y="0"/>
          <a:ext cx="0" cy="0"/>
          <a:chOff x="0" y="0"/>
          <a:chExt cx="0" cy="0"/>
        </a:xfrm>
      </p:grpSpPr>
      <p:pic>
        <p:nvPicPr>
          <p:cNvPr id="129" name="Google Shape;129;p23"/>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130" name="Google Shape;130;p23"/>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sz="950">
                <a:solidFill>
                  <a:schemeClr val="lt1"/>
                </a:solidFill>
                <a:latin typeface="Roboto"/>
                <a:ea typeface="Roboto"/>
                <a:cs typeface="Roboto"/>
                <a:sym typeface="Roboto"/>
              </a:defRPr>
            </a:lvl1pPr>
            <a:lvl2pPr indent="0" lvl="1" marL="0" marR="0" algn="l">
              <a:spcBef>
                <a:spcPts val="0"/>
              </a:spcBef>
              <a:buNone/>
              <a:defRPr sz="950">
                <a:solidFill>
                  <a:schemeClr val="lt1"/>
                </a:solidFill>
                <a:latin typeface="Roboto"/>
                <a:ea typeface="Roboto"/>
                <a:cs typeface="Roboto"/>
                <a:sym typeface="Roboto"/>
              </a:defRPr>
            </a:lvl2pPr>
            <a:lvl3pPr indent="0" lvl="2" marL="0" marR="0" algn="l">
              <a:spcBef>
                <a:spcPts val="0"/>
              </a:spcBef>
              <a:buNone/>
              <a:defRPr sz="950">
                <a:solidFill>
                  <a:schemeClr val="lt1"/>
                </a:solidFill>
                <a:latin typeface="Roboto"/>
                <a:ea typeface="Roboto"/>
                <a:cs typeface="Roboto"/>
                <a:sym typeface="Roboto"/>
              </a:defRPr>
            </a:lvl3pPr>
            <a:lvl4pPr indent="0" lvl="3" marL="0" marR="0" algn="l">
              <a:spcBef>
                <a:spcPts val="0"/>
              </a:spcBef>
              <a:buNone/>
              <a:defRPr sz="950">
                <a:solidFill>
                  <a:schemeClr val="lt1"/>
                </a:solidFill>
                <a:latin typeface="Roboto"/>
                <a:ea typeface="Roboto"/>
                <a:cs typeface="Roboto"/>
                <a:sym typeface="Roboto"/>
              </a:defRPr>
            </a:lvl4pPr>
            <a:lvl5pPr indent="0" lvl="4" marL="0" marR="0" algn="l">
              <a:spcBef>
                <a:spcPts val="0"/>
              </a:spcBef>
              <a:buNone/>
              <a:defRPr sz="950">
                <a:solidFill>
                  <a:schemeClr val="lt1"/>
                </a:solidFill>
                <a:latin typeface="Roboto"/>
                <a:ea typeface="Roboto"/>
                <a:cs typeface="Roboto"/>
                <a:sym typeface="Roboto"/>
              </a:defRPr>
            </a:lvl5pPr>
            <a:lvl6pPr indent="0" lvl="5" marL="0" marR="0" algn="l">
              <a:spcBef>
                <a:spcPts val="0"/>
              </a:spcBef>
              <a:buNone/>
              <a:defRPr sz="950">
                <a:solidFill>
                  <a:schemeClr val="lt1"/>
                </a:solidFill>
                <a:latin typeface="Roboto"/>
                <a:ea typeface="Roboto"/>
                <a:cs typeface="Roboto"/>
                <a:sym typeface="Roboto"/>
              </a:defRPr>
            </a:lvl6pPr>
            <a:lvl7pPr indent="0" lvl="6" marL="0" marR="0" algn="l">
              <a:spcBef>
                <a:spcPts val="0"/>
              </a:spcBef>
              <a:buNone/>
              <a:defRPr sz="950">
                <a:solidFill>
                  <a:schemeClr val="lt1"/>
                </a:solidFill>
                <a:latin typeface="Roboto"/>
                <a:ea typeface="Roboto"/>
                <a:cs typeface="Roboto"/>
                <a:sym typeface="Roboto"/>
              </a:defRPr>
            </a:lvl7pPr>
            <a:lvl8pPr indent="0" lvl="7" marL="0" marR="0" algn="l">
              <a:spcBef>
                <a:spcPts val="0"/>
              </a:spcBef>
              <a:buNone/>
              <a:defRPr sz="950">
                <a:solidFill>
                  <a:schemeClr val="lt1"/>
                </a:solidFill>
                <a:latin typeface="Roboto"/>
                <a:ea typeface="Roboto"/>
                <a:cs typeface="Roboto"/>
                <a:sym typeface="Roboto"/>
              </a:defRPr>
            </a:lvl8pPr>
            <a:lvl9pPr indent="0" lvl="8" marL="0" marR="0" algn="l">
              <a:spcBef>
                <a:spcPts val="0"/>
              </a:spcBef>
              <a:buNone/>
              <a:defRPr sz="950">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131" name="Google Shape;131;p23"/>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sz="950">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1 palsta_turkoosi">
  <p:cSld name="Otsikko_1 palsta_turkoosi">
    <p:spTree>
      <p:nvGrpSpPr>
        <p:cNvPr id="25" name="Shape 25"/>
        <p:cNvGrpSpPr/>
        <p:nvPr/>
      </p:nvGrpSpPr>
      <p:grpSpPr>
        <a:xfrm>
          <a:off x="0" y="0"/>
          <a:ext cx="0" cy="0"/>
          <a:chOff x="0" y="0"/>
          <a:chExt cx="0" cy="0"/>
        </a:xfrm>
      </p:grpSpPr>
      <p:pic>
        <p:nvPicPr>
          <p:cNvPr descr="LNK_virallinen tunnus_vaaka_musta_RGB.jpg" id="26" name="Google Shape;26;p4"/>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27" name="Google Shape;27;p4"/>
          <p:cNvSpPr txBox="1"/>
          <p:nvPr>
            <p:ph idx="1" type="body"/>
          </p:nvPr>
        </p:nvSpPr>
        <p:spPr>
          <a:xfrm>
            <a:off x="405228" y="1430615"/>
            <a:ext cx="76452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4"/>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1"/>
              </a:buClr>
              <a:buSzPts val="3800"/>
              <a:buFont typeface="Barlow Black"/>
              <a:buNone/>
              <a:defRPr b="1" i="0" sz="38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
        <p:nvSpPr>
          <p:cNvPr id="30" name="Google Shape;30;p4"/>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_2 palstaa_pinkki">
  <p:cSld name="Otsikko_2 palstaa_pinkki">
    <p:spTree>
      <p:nvGrpSpPr>
        <p:cNvPr id="31" name="Shape 31"/>
        <p:cNvGrpSpPr/>
        <p:nvPr/>
      </p:nvGrpSpPr>
      <p:grpSpPr>
        <a:xfrm>
          <a:off x="0" y="0"/>
          <a:ext cx="0" cy="0"/>
          <a:chOff x="0" y="0"/>
          <a:chExt cx="0" cy="0"/>
        </a:xfrm>
      </p:grpSpPr>
      <p:pic>
        <p:nvPicPr>
          <p:cNvPr descr="LNK_virallinen tunnus_vaaka_musta_RGB.jpg" id="32" name="Google Shape;32;p5"/>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33" name="Google Shape;33;p5"/>
          <p:cNvSpPr txBox="1"/>
          <p:nvPr>
            <p:ph idx="1" type="body"/>
          </p:nvPr>
        </p:nvSpPr>
        <p:spPr>
          <a:xfrm>
            <a:off x="40522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5"/>
          <p:cNvSpPr txBox="1"/>
          <p:nvPr>
            <p:ph idx="2" type="body"/>
          </p:nvPr>
        </p:nvSpPr>
        <p:spPr>
          <a:xfrm>
            <a:off x="427029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Google Shape;35;p5"/>
          <p:cNvSpPr txBox="1"/>
          <p:nvPr>
            <p:ph type="title"/>
          </p:nvPr>
        </p:nvSpPr>
        <p:spPr>
          <a:xfrm>
            <a:off x="405229" y="222215"/>
            <a:ext cx="76452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4"/>
              </a:buClr>
              <a:buSzPts val="3800"/>
              <a:buFont typeface="Barlow Black"/>
              <a:buNone/>
              <a:defRPr b="1" i="0" sz="3800" u="none" cap="none" strike="noStrike">
                <a:solidFill>
                  <a:schemeClr val="accent4"/>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37" name="Google Shape;37;p5"/>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 ja teksti_turkoosi">
  <p:cSld name="Kuva ja teksti_turkoosi">
    <p:spTree>
      <p:nvGrpSpPr>
        <p:cNvPr id="38" name="Shape 38"/>
        <p:cNvGrpSpPr/>
        <p:nvPr/>
      </p:nvGrpSpPr>
      <p:grpSpPr>
        <a:xfrm>
          <a:off x="0" y="0"/>
          <a:ext cx="0" cy="0"/>
          <a:chOff x="0" y="0"/>
          <a:chExt cx="0" cy="0"/>
        </a:xfrm>
      </p:grpSpPr>
      <p:pic>
        <p:nvPicPr>
          <p:cNvPr descr="LNK_virallinen tunnus_vaaka_musta_RGB.jpg" id="39" name="Google Shape;39;p6"/>
          <p:cNvPicPr preferRelativeResize="0"/>
          <p:nvPr/>
        </p:nvPicPr>
        <p:blipFill rotWithShape="1">
          <a:blip r:embed="rId2">
            <a:alphaModFix/>
          </a:blip>
          <a:srcRect b="0" l="0" r="0" t="0"/>
          <a:stretch/>
        </p:blipFill>
        <p:spPr>
          <a:xfrm>
            <a:off x="7669900" y="4441371"/>
            <a:ext cx="1289682" cy="598681"/>
          </a:xfrm>
          <a:prstGeom prst="rect">
            <a:avLst/>
          </a:prstGeom>
          <a:noFill/>
          <a:ln>
            <a:noFill/>
          </a:ln>
        </p:spPr>
      </p:pic>
      <p:sp>
        <p:nvSpPr>
          <p:cNvPr id="40" name="Google Shape;40;p6"/>
          <p:cNvSpPr/>
          <p:nvPr>
            <p:ph idx="2" type="pic"/>
          </p:nvPr>
        </p:nvSpPr>
        <p:spPr>
          <a:xfrm>
            <a:off x="-1" y="0"/>
            <a:ext cx="4040700" cy="5143500"/>
          </a:xfrm>
          <a:prstGeom prst="rect">
            <a:avLst/>
          </a:prstGeom>
          <a:noFill/>
          <a:ln>
            <a:noFill/>
          </a:ln>
        </p:spPr>
        <p:txBody>
          <a:bodyPr anchorCtr="0" anchor="t" bIns="58600" lIns="117200" spcFirstLastPara="1" rIns="117200" wrap="square" tIns="58600">
            <a:noAutofit/>
          </a:bodyPr>
          <a:lstStyle>
            <a:lvl1pPr lvl="0" marR="0" algn="l">
              <a:spcBef>
                <a:spcPts val="1893"/>
              </a:spcBef>
              <a:spcAft>
                <a:spcPts val="0"/>
              </a:spcAft>
              <a:buClr>
                <a:schemeClr val="dk1"/>
              </a:buClr>
              <a:buSzPts val="1700"/>
              <a:buFont typeface="Noto Sans Symbols"/>
              <a:buChar char="▪"/>
              <a:defRPr b="0" i="0" sz="1700" u="none" cap="none" strike="noStrike">
                <a:solidFill>
                  <a:schemeClr val="dk1"/>
                </a:solidFill>
                <a:latin typeface="Arial"/>
                <a:ea typeface="Arial"/>
                <a:cs typeface="Arial"/>
                <a:sym typeface="Arial"/>
              </a:defRPr>
            </a:lvl1pPr>
            <a:lvl2pPr lvl="1" marR="0" algn="l">
              <a:spcBef>
                <a:spcPts val="355"/>
              </a:spcBef>
              <a:spcAft>
                <a:spcPts val="0"/>
              </a:spcAft>
              <a:buClr>
                <a:schemeClr val="dk1"/>
              </a:buClr>
              <a:buSzPts val="1700"/>
              <a:buFont typeface="Merriweather Sans"/>
              <a:buChar char="-"/>
              <a:defRPr b="0" i="0" sz="1700" u="none" cap="none" strike="noStrike">
                <a:solidFill>
                  <a:schemeClr val="dk1"/>
                </a:solidFill>
                <a:latin typeface="Arial"/>
                <a:ea typeface="Arial"/>
                <a:cs typeface="Arial"/>
                <a:sym typeface="Arial"/>
              </a:defRPr>
            </a:lvl2pPr>
            <a:lvl3pPr lvl="2"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lvl="3"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algn="l">
              <a:spcBef>
                <a:spcPts val="355"/>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Google Shape;41;p6"/>
          <p:cNvSpPr txBox="1"/>
          <p:nvPr>
            <p:ph type="title"/>
          </p:nvPr>
        </p:nvSpPr>
        <p:spPr>
          <a:xfrm>
            <a:off x="4300778" y="219955"/>
            <a:ext cx="3780000" cy="1145400"/>
          </a:xfrm>
          <a:prstGeom prst="rect">
            <a:avLst/>
          </a:prstGeom>
          <a:noFill/>
          <a:ln>
            <a:noFill/>
          </a:ln>
        </p:spPr>
        <p:txBody>
          <a:bodyPr anchorCtr="0" anchor="ctr" bIns="0" lIns="0" spcFirstLastPara="1" rIns="117200" wrap="square" tIns="58600">
            <a:noAutofit/>
          </a:bodyPr>
          <a:lstStyle>
            <a:lvl1pPr lvl="0" marR="0" algn="l">
              <a:lnSpc>
                <a:spcPct val="107894"/>
              </a:lnSpc>
              <a:spcBef>
                <a:spcPts val="0"/>
              </a:spcBef>
              <a:spcAft>
                <a:spcPts val="0"/>
              </a:spcAft>
              <a:buClr>
                <a:schemeClr val="accent1"/>
              </a:buClr>
              <a:buSzPts val="3800"/>
              <a:buFont typeface="Barlow Black"/>
              <a:buNone/>
              <a:defRPr b="1" i="0" sz="3800" u="none" cap="none" strike="noStrike">
                <a:solidFill>
                  <a:schemeClr val="accent1"/>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4300778" y="1430615"/>
            <a:ext cx="3780000" cy="3010800"/>
          </a:xfrm>
          <a:prstGeom prst="rect">
            <a:avLst/>
          </a:prstGeom>
          <a:noFill/>
          <a:ln>
            <a:noFill/>
          </a:ln>
        </p:spPr>
        <p:txBody>
          <a:bodyPr anchorCtr="0" anchor="t" bIns="58600" lIns="0" spcFirstLastPara="1" rIns="108000" wrap="square" tIns="58600">
            <a:noAutofit/>
          </a:bodyPr>
          <a:lstStyle>
            <a:lvl1pPr indent="-336550" lvl="0" marL="457200" marR="0" algn="l">
              <a:spcBef>
                <a:spcPts val="0"/>
              </a:spcBef>
              <a:spcAft>
                <a:spcPts val="0"/>
              </a:spcAft>
              <a:buClr>
                <a:schemeClr val="dk1"/>
              </a:buClr>
              <a:buSzPts val="1700"/>
              <a:buFont typeface="Arial"/>
              <a:buChar char="•"/>
              <a:defRPr b="0" i="0" sz="1700" u="none" cap="none" strike="noStrike">
                <a:solidFill>
                  <a:schemeClr val="dk1"/>
                </a:solidFill>
                <a:latin typeface="Roboto"/>
                <a:ea typeface="Roboto"/>
                <a:cs typeface="Roboto"/>
                <a:sym typeface="Roboto"/>
              </a:defRPr>
            </a:lvl1pPr>
            <a:lvl2pPr indent="-336550" lvl="1" marL="914400" marR="0" algn="l">
              <a:spcBef>
                <a:spcPts val="350"/>
              </a:spcBef>
              <a:spcAft>
                <a:spcPts val="0"/>
              </a:spcAft>
              <a:buClr>
                <a:schemeClr val="dk1"/>
              </a:buClr>
              <a:buSzPts val="1700"/>
              <a:buFont typeface="Merriweather Sans"/>
              <a:buChar char="-"/>
              <a:defRPr b="0" i="0" sz="1700" u="none" cap="none" strike="noStrike">
                <a:solidFill>
                  <a:schemeClr val="dk1"/>
                </a:solidFill>
                <a:latin typeface="Roboto"/>
                <a:ea typeface="Roboto"/>
                <a:cs typeface="Roboto"/>
                <a:sym typeface="Roboto"/>
              </a:defRPr>
            </a:lvl2pPr>
            <a:lvl3pPr indent="-323850" lvl="2" marL="13716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3pPr>
            <a:lvl4pPr indent="-323850" lvl="3" marL="18288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algn="l">
              <a:spcBef>
                <a:spcPts val="355"/>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6"/>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1"/>
                </a:solidFill>
                <a:latin typeface="Roboto"/>
                <a:ea typeface="Roboto"/>
                <a:cs typeface="Roboto"/>
                <a:sym typeface="Roboto"/>
              </a:defRPr>
            </a:lvl1pPr>
            <a:lvl2pPr indent="0" lvl="1" marL="0" marR="0" algn="l">
              <a:spcBef>
                <a:spcPts val="0"/>
              </a:spcBef>
              <a:buNone/>
              <a:defRPr b="0" i="0" sz="950" u="none" cap="none" strike="noStrike">
                <a:solidFill>
                  <a:schemeClr val="dk1"/>
                </a:solidFill>
                <a:latin typeface="Roboto"/>
                <a:ea typeface="Roboto"/>
                <a:cs typeface="Roboto"/>
                <a:sym typeface="Roboto"/>
              </a:defRPr>
            </a:lvl2pPr>
            <a:lvl3pPr indent="0" lvl="2" marL="0" marR="0" algn="l">
              <a:spcBef>
                <a:spcPts val="0"/>
              </a:spcBef>
              <a:buNone/>
              <a:defRPr b="0" i="0" sz="950" u="none" cap="none" strike="noStrike">
                <a:solidFill>
                  <a:schemeClr val="dk1"/>
                </a:solidFill>
                <a:latin typeface="Roboto"/>
                <a:ea typeface="Roboto"/>
                <a:cs typeface="Roboto"/>
                <a:sym typeface="Roboto"/>
              </a:defRPr>
            </a:lvl3pPr>
            <a:lvl4pPr indent="0" lvl="3" marL="0" marR="0" algn="l">
              <a:spcBef>
                <a:spcPts val="0"/>
              </a:spcBef>
              <a:buNone/>
              <a:defRPr b="0" i="0" sz="950" u="none" cap="none" strike="noStrike">
                <a:solidFill>
                  <a:schemeClr val="dk1"/>
                </a:solidFill>
                <a:latin typeface="Roboto"/>
                <a:ea typeface="Roboto"/>
                <a:cs typeface="Roboto"/>
                <a:sym typeface="Roboto"/>
              </a:defRPr>
            </a:lvl4pPr>
            <a:lvl5pPr indent="0" lvl="4" marL="0" marR="0" algn="l">
              <a:spcBef>
                <a:spcPts val="0"/>
              </a:spcBef>
              <a:buNone/>
              <a:defRPr b="0" i="0" sz="950" u="none" cap="none" strike="noStrike">
                <a:solidFill>
                  <a:schemeClr val="dk1"/>
                </a:solidFill>
                <a:latin typeface="Roboto"/>
                <a:ea typeface="Roboto"/>
                <a:cs typeface="Roboto"/>
                <a:sym typeface="Roboto"/>
              </a:defRPr>
            </a:lvl5pPr>
            <a:lvl6pPr indent="0" lvl="5" marL="0" marR="0" algn="l">
              <a:spcBef>
                <a:spcPts val="0"/>
              </a:spcBef>
              <a:buNone/>
              <a:defRPr b="0" i="0" sz="950" u="none" cap="none" strike="noStrike">
                <a:solidFill>
                  <a:schemeClr val="dk1"/>
                </a:solidFill>
                <a:latin typeface="Roboto"/>
                <a:ea typeface="Roboto"/>
                <a:cs typeface="Roboto"/>
                <a:sym typeface="Roboto"/>
              </a:defRPr>
            </a:lvl6pPr>
            <a:lvl7pPr indent="0" lvl="6" marL="0" marR="0" algn="l">
              <a:spcBef>
                <a:spcPts val="0"/>
              </a:spcBef>
              <a:buNone/>
              <a:defRPr b="0" i="0" sz="950" u="none" cap="none" strike="noStrike">
                <a:solidFill>
                  <a:schemeClr val="dk1"/>
                </a:solidFill>
                <a:latin typeface="Roboto"/>
                <a:ea typeface="Roboto"/>
                <a:cs typeface="Roboto"/>
                <a:sym typeface="Roboto"/>
              </a:defRPr>
            </a:lvl7pPr>
            <a:lvl8pPr indent="0" lvl="7" marL="0" marR="0" algn="l">
              <a:spcBef>
                <a:spcPts val="0"/>
              </a:spcBef>
              <a:buNone/>
              <a:defRPr b="0" i="0" sz="950" u="none" cap="none" strike="noStrike">
                <a:solidFill>
                  <a:schemeClr val="dk1"/>
                </a:solidFill>
                <a:latin typeface="Roboto"/>
                <a:ea typeface="Roboto"/>
                <a:cs typeface="Roboto"/>
                <a:sym typeface="Roboto"/>
              </a:defRPr>
            </a:lvl8pPr>
            <a:lvl9pPr indent="0" lvl="8" marL="0" marR="0" algn="l">
              <a:spcBef>
                <a:spcPts val="0"/>
              </a:spcBef>
              <a:buNone/>
              <a:defRPr b="0" i="0" sz="95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44" name="Google Shape;44;p6"/>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keltainen">
  <p:cSld name="Nosto_keltainen">
    <p:bg>
      <p:bgPr>
        <a:solidFill>
          <a:schemeClr val="accent2"/>
        </a:solidFill>
      </p:bgPr>
    </p:bg>
    <p:spTree>
      <p:nvGrpSpPr>
        <p:cNvPr id="45" name="Shape 45"/>
        <p:cNvGrpSpPr/>
        <p:nvPr/>
      </p:nvGrpSpPr>
      <p:grpSpPr>
        <a:xfrm>
          <a:off x="0" y="0"/>
          <a:ext cx="0" cy="0"/>
          <a:chOff x="0" y="0"/>
          <a:chExt cx="0" cy="0"/>
        </a:xfrm>
      </p:grpSpPr>
      <p:sp>
        <p:nvSpPr>
          <p:cNvPr id="46" name="Google Shape;46;p7"/>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5"/>
              </a:buClr>
              <a:buSzPts val="6000"/>
              <a:buFont typeface="Barlow Black"/>
              <a:buNone/>
              <a:defRPr b="0" i="0" sz="6000" u="none" cap="none" strike="noStrike">
                <a:solidFill>
                  <a:schemeClr val="accent5"/>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7" name="Google Shape;47;p7"/>
          <p:cNvPicPr preferRelativeResize="0"/>
          <p:nvPr/>
        </p:nvPicPr>
        <p:blipFill rotWithShape="1">
          <a:blip r:embed="rId2">
            <a:alphaModFix/>
          </a:blip>
          <a:srcRect b="0" l="0" r="0" t="0"/>
          <a:stretch/>
        </p:blipFill>
        <p:spPr>
          <a:xfrm>
            <a:off x="7669900" y="4442400"/>
            <a:ext cx="1288801" cy="598836"/>
          </a:xfrm>
          <a:prstGeom prst="rect">
            <a:avLst/>
          </a:prstGeom>
          <a:noFill/>
          <a:ln>
            <a:noFill/>
          </a:ln>
        </p:spPr>
      </p:pic>
      <p:sp>
        <p:nvSpPr>
          <p:cNvPr id="48" name="Google Shape;48;p7"/>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dk2"/>
                </a:solidFill>
                <a:latin typeface="Roboto"/>
                <a:ea typeface="Roboto"/>
                <a:cs typeface="Roboto"/>
                <a:sym typeface="Roboto"/>
              </a:defRPr>
            </a:lvl1pPr>
            <a:lvl2pPr indent="0" lvl="1" marL="0" marR="0" algn="l">
              <a:spcBef>
                <a:spcPts val="0"/>
              </a:spcBef>
              <a:buNone/>
              <a:defRPr b="0" i="0" sz="950" u="none" cap="none" strike="noStrike">
                <a:solidFill>
                  <a:schemeClr val="dk2"/>
                </a:solidFill>
                <a:latin typeface="Roboto"/>
                <a:ea typeface="Roboto"/>
                <a:cs typeface="Roboto"/>
                <a:sym typeface="Roboto"/>
              </a:defRPr>
            </a:lvl2pPr>
            <a:lvl3pPr indent="0" lvl="2" marL="0" marR="0" algn="l">
              <a:spcBef>
                <a:spcPts val="0"/>
              </a:spcBef>
              <a:buNone/>
              <a:defRPr b="0" i="0" sz="950" u="none" cap="none" strike="noStrike">
                <a:solidFill>
                  <a:schemeClr val="dk2"/>
                </a:solidFill>
                <a:latin typeface="Roboto"/>
                <a:ea typeface="Roboto"/>
                <a:cs typeface="Roboto"/>
                <a:sym typeface="Roboto"/>
              </a:defRPr>
            </a:lvl3pPr>
            <a:lvl4pPr indent="0" lvl="3" marL="0" marR="0" algn="l">
              <a:spcBef>
                <a:spcPts val="0"/>
              </a:spcBef>
              <a:buNone/>
              <a:defRPr b="0" i="0" sz="950" u="none" cap="none" strike="noStrike">
                <a:solidFill>
                  <a:schemeClr val="dk2"/>
                </a:solidFill>
                <a:latin typeface="Roboto"/>
                <a:ea typeface="Roboto"/>
                <a:cs typeface="Roboto"/>
                <a:sym typeface="Roboto"/>
              </a:defRPr>
            </a:lvl4pPr>
            <a:lvl5pPr indent="0" lvl="4" marL="0" marR="0" algn="l">
              <a:spcBef>
                <a:spcPts val="0"/>
              </a:spcBef>
              <a:buNone/>
              <a:defRPr b="0" i="0" sz="950" u="none" cap="none" strike="noStrike">
                <a:solidFill>
                  <a:schemeClr val="dk2"/>
                </a:solidFill>
                <a:latin typeface="Roboto"/>
                <a:ea typeface="Roboto"/>
                <a:cs typeface="Roboto"/>
                <a:sym typeface="Roboto"/>
              </a:defRPr>
            </a:lvl5pPr>
            <a:lvl6pPr indent="0" lvl="5" marL="0" marR="0" algn="l">
              <a:spcBef>
                <a:spcPts val="0"/>
              </a:spcBef>
              <a:buNone/>
              <a:defRPr b="0" i="0" sz="950" u="none" cap="none" strike="noStrike">
                <a:solidFill>
                  <a:schemeClr val="dk2"/>
                </a:solidFill>
                <a:latin typeface="Roboto"/>
                <a:ea typeface="Roboto"/>
                <a:cs typeface="Roboto"/>
                <a:sym typeface="Roboto"/>
              </a:defRPr>
            </a:lvl6pPr>
            <a:lvl7pPr indent="0" lvl="6" marL="0" marR="0" algn="l">
              <a:spcBef>
                <a:spcPts val="0"/>
              </a:spcBef>
              <a:buNone/>
              <a:defRPr b="0" i="0" sz="950" u="none" cap="none" strike="noStrike">
                <a:solidFill>
                  <a:schemeClr val="dk2"/>
                </a:solidFill>
                <a:latin typeface="Roboto"/>
                <a:ea typeface="Roboto"/>
                <a:cs typeface="Roboto"/>
                <a:sym typeface="Roboto"/>
              </a:defRPr>
            </a:lvl7pPr>
            <a:lvl8pPr indent="0" lvl="7" marL="0" marR="0" algn="l">
              <a:spcBef>
                <a:spcPts val="0"/>
              </a:spcBef>
              <a:buNone/>
              <a:defRPr b="0" i="0" sz="950" u="none" cap="none" strike="noStrike">
                <a:solidFill>
                  <a:schemeClr val="dk2"/>
                </a:solidFill>
                <a:latin typeface="Roboto"/>
                <a:ea typeface="Roboto"/>
                <a:cs typeface="Roboto"/>
                <a:sym typeface="Roboto"/>
              </a:defRPr>
            </a:lvl8pPr>
            <a:lvl9pPr indent="0" lvl="8" marL="0" marR="0" algn="l">
              <a:spcBef>
                <a:spcPts val="0"/>
              </a:spcBef>
              <a:buNone/>
              <a:defRPr b="0" i="0" sz="950" u="none" cap="none" strike="noStrike">
                <a:solidFill>
                  <a:schemeClr val="dk2"/>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49" name="Google Shape;49;p7"/>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dk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liila">
  <p:cSld name="Nosto_liila">
    <p:bg>
      <p:bgPr>
        <a:solidFill>
          <a:schemeClr val="accent5"/>
        </a:solidFill>
      </p:bgPr>
    </p:bg>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52" name="Google Shape;52;p8"/>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8"/>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lt1"/>
                </a:solidFill>
                <a:latin typeface="Roboto"/>
                <a:ea typeface="Roboto"/>
                <a:cs typeface="Roboto"/>
                <a:sym typeface="Roboto"/>
              </a:defRPr>
            </a:lvl1pPr>
            <a:lvl2pPr indent="0" lvl="1" marL="0" marR="0" algn="l">
              <a:spcBef>
                <a:spcPts val="0"/>
              </a:spcBef>
              <a:buNone/>
              <a:defRPr b="0" i="0" sz="950" u="none" cap="none" strike="noStrike">
                <a:solidFill>
                  <a:schemeClr val="lt1"/>
                </a:solidFill>
                <a:latin typeface="Roboto"/>
                <a:ea typeface="Roboto"/>
                <a:cs typeface="Roboto"/>
                <a:sym typeface="Roboto"/>
              </a:defRPr>
            </a:lvl2pPr>
            <a:lvl3pPr indent="0" lvl="2" marL="0" marR="0" algn="l">
              <a:spcBef>
                <a:spcPts val="0"/>
              </a:spcBef>
              <a:buNone/>
              <a:defRPr b="0" i="0" sz="950" u="none" cap="none" strike="noStrike">
                <a:solidFill>
                  <a:schemeClr val="lt1"/>
                </a:solidFill>
                <a:latin typeface="Roboto"/>
                <a:ea typeface="Roboto"/>
                <a:cs typeface="Roboto"/>
                <a:sym typeface="Roboto"/>
              </a:defRPr>
            </a:lvl3pPr>
            <a:lvl4pPr indent="0" lvl="3" marL="0" marR="0" algn="l">
              <a:spcBef>
                <a:spcPts val="0"/>
              </a:spcBef>
              <a:buNone/>
              <a:defRPr b="0" i="0" sz="950" u="none" cap="none" strike="noStrike">
                <a:solidFill>
                  <a:schemeClr val="lt1"/>
                </a:solidFill>
                <a:latin typeface="Roboto"/>
                <a:ea typeface="Roboto"/>
                <a:cs typeface="Roboto"/>
                <a:sym typeface="Roboto"/>
              </a:defRPr>
            </a:lvl4pPr>
            <a:lvl5pPr indent="0" lvl="4" marL="0" marR="0" algn="l">
              <a:spcBef>
                <a:spcPts val="0"/>
              </a:spcBef>
              <a:buNone/>
              <a:defRPr b="0" i="0" sz="950" u="none" cap="none" strike="noStrike">
                <a:solidFill>
                  <a:schemeClr val="lt1"/>
                </a:solidFill>
                <a:latin typeface="Roboto"/>
                <a:ea typeface="Roboto"/>
                <a:cs typeface="Roboto"/>
                <a:sym typeface="Roboto"/>
              </a:defRPr>
            </a:lvl5pPr>
            <a:lvl6pPr indent="0" lvl="5" marL="0" marR="0" algn="l">
              <a:spcBef>
                <a:spcPts val="0"/>
              </a:spcBef>
              <a:buNone/>
              <a:defRPr b="0" i="0" sz="950" u="none" cap="none" strike="noStrike">
                <a:solidFill>
                  <a:schemeClr val="lt1"/>
                </a:solidFill>
                <a:latin typeface="Roboto"/>
                <a:ea typeface="Roboto"/>
                <a:cs typeface="Roboto"/>
                <a:sym typeface="Roboto"/>
              </a:defRPr>
            </a:lvl6pPr>
            <a:lvl7pPr indent="0" lvl="6" marL="0" marR="0" algn="l">
              <a:spcBef>
                <a:spcPts val="0"/>
              </a:spcBef>
              <a:buNone/>
              <a:defRPr b="0" i="0" sz="950" u="none" cap="none" strike="noStrike">
                <a:solidFill>
                  <a:schemeClr val="lt1"/>
                </a:solidFill>
                <a:latin typeface="Roboto"/>
                <a:ea typeface="Roboto"/>
                <a:cs typeface="Roboto"/>
                <a:sym typeface="Roboto"/>
              </a:defRPr>
            </a:lvl7pPr>
            <a:lvl8pPr indent="0" lvl="7" marL="0" marR="0" algn="l">
              <a:spcBef>
                <a:spcPts val="0"/>
              </a:spcBef>
              <a:buNone/>
              <a:defRPr b="0" i="0" sz="950" u="none" cap="none" strike="noStrike">
                <a:solidFill>
                  <a:schemeClr val="lt1"/>
                </a:solidFill>
                <a:latin typeface="Roboto"/>
                <a:ea typeface="Roboto"/>
                <a:cs typeface="Roboto"/>
                <a:sym typeface="Roboto"/>
              </a:defRPr>
            </a:lvl8pPr>
            <a:lvl9pPr indent="0" lvl="8" marL="0" marR="0" algn="l">
              <a:spcBef>
                <a:spcPts val="0"/>
              </a:spcBef>
              <a:buNone/>
              <a:defRPr b="0" i="0" sz="95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54" name="Google Shape;54;p8"/>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pinkki ">
  <p:cSld name="Nosto_pinkki ">
    <p:bg>
      <p:bgPr>
        <a:solidFill>
          <a:schemeClr val="accent4"/>
        </a:solidFill>
      </p:bgPr>
    </p:bg>
    <p:spTree>
      <p:nvGrpSpPr>
        <p:cNvPr id="55" name="Shape 55"/>
        <p:cNvGrpSpPr/>
        <p:nvPr/>
      </p:nvGrpSpPr>
      <p:grpSpPr>
        <a:xfrm>
          <a:off x="0" y="0"/>
          <a:ext cx="0" cy="0"/>
          <a:chOff x="0" y="0"/>
          <a:chExt cx="0" cy="0"/>
        </a:xfrm>
      </p:grpSpPr>
      <p:pic>
        <p:nvPicPr>
          <p:cNvPr id="56" name="Google Shape;56;p9"/>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57" name="Google Shape;57;p9"/>
          <p:cNvSpPr txBox="1"/>
          <p:nvPr>
            <p:ph type="title"/>
          </p:nvPr>
        </p:nvSpPr>
        <p:spPr>
          <a:xfrm>
            <a:off x="830822" y="728383"/>
            <a:ext cx="6415200" cy="3531000"/>
          </a:xfrm>
          <a:prstGeom prst="rect">
            <a:avLst/>
          </a:prstGeom>
          <a:noFill/>
          <a:ln>
            <a:noFill/>
          </a:ln>
        </p:spPr>
        <p:txBody>
          <a:bodyPr anchorCtr="0" anchor="ctr" bIns="324000" lIns="360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9"/>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lt1"/>
                </a:solidFill>
                <a:latin typeface="Roboto"/>
                <a:ea typeface="Roboto"/>
                <a:cs typeface="Roboto"/>
                <a:sym typeface="Roboto"/>
              </a:defRPr>
            </a:lvl1pPr>
            <a:lvl2pPr indent="0" lvl="1" marL="0" marR="0" algn="l">
              <a:spcBef>
                <a:spcPts val="0"/>
              </a:spcBef>
              <a:buNone/>
              <a:defRPr b="0" i="0" sz="950" u="none" cap="none" strike="noStrike">
                <a:solidFill>
                  <a:schemeClr val="lt1"/>
                </a:solidFill>
                <a:latin typeface="Roboto"/>
                <a:ea typeface="Roboto"/>
                <a:cs typeface="Roboto"/>
                <a:sym typeface="Roboto"/>
              </a:defRPr>
            </a:lvl2pPr>
            <a:lvl3pPr indent="0" lvl="2" marL="0" marR="0" algn="l">
              <a:spcBef>
                <a:spcPts val="0"/>
              </a:spcBef>
              <a:buNone/>
              <a:defRPr b="0" i="0" sz="950" u="none" cap="none" strike="noStrike">
                <a:solidFill>
                  <a:schemeClr val="lt1"/>
                </a:solidFill>
                <a:latin typeface="Roboto"/>
                <a:ea typeface="Roboto"/>
                <a:cs typeface="Roboto"/>
                <a:sym typeface="Roboto"/>
              </a:defRPr>
            </a:lvl3pPr>
            <a:lvl4pPr indent="0" lvl="3" marL="0" marR="0" algn="l">
              <a:spcBef>
                <a:spcPts val="0"/>
              </a:spcBef>
              <a:buNone/>
              <a:defRPr b="0" i="0" sz="950" u="none" cap="none" strike="noStrike">
                <a:solidFill>
                  <a:schemeClr val="lt1"/>
                </a:solidFill>
                <a:latin typeface="Roboto"/>
                <a:ea typeface="Roboto"/>
                <a:cs typeface="Roboto"/>
                <a:sym typeface="Roboto"/>
              </a:defRPr>
            </a:lvl4pPr>
            <a:lvl5pPr indent="0" lvl="4" marL="0" marR="0" algn="l">
              <a:spcBef>
                <a:spcPts val="0"/>
              </a:spcBef>
              <a:buNone/>
              <a:defRPr b="0" i="0" sz="950" u="none" cap="none" strike="noStrike">
                <a:solidFill>
                  <a:schemeClr val="lt1"/>
                </a:solidFill>
                <a:latin typeface="Roboto"/>
                <a:ea typeface="Roboto"/>
                <a:cs typeface="Roboto"/>
                <a:sym typeface="Roboto"/>
              </a:defRPr>
            </a:lvl5pPr>
            <a:lvl6pPr indent="0" lvl="5" marL="0" marR="0" algn="l">
              <a:spcBef>
                <a:spcPts val="0"/>
              </a:spcBef>
              <a:buNone/>
              <a:defRPr b="0" i="0" sz="950" u="none" cap="none" strike="noStrike">
                <a:solidFill>
                  <a:schemeClr val="lt1"/>
                </a:solidFill>
                <a:latin typeface="Roboto"/>
                <a:ea typeface="Roboto"/>
                <a:cs typeface="Roboto"/>
                <a:sym typeface="Roboto"/>
              </a:defRPr>
            </a:lvl6pPr>
            <a:lvl7pPr indent="0" lvl="6" marL="0" marR="0" algn="l">
              <a:spcBef>
                <a:spcPts val="0"/>
              </a:spcBef>
              <a:buNone/>
              <a:defRPr b="0" i="0" sz="950" u="none" cap="none" strike="noStrike">
                <a:solidFill>
                  <a:schemeClr val="lt1"/>
                </a:solidFill>
                <a:latin typeface="Roboto"/>
                <a:ea typeface="Roboto"/>
                <a:cs typeface="Roboto"/>
                <a:sym typeface="Roboto"/>
              </a:defRPr>
            </a:lvl7pPr>
            <a:lvl8pPr indent="0" lvl="7" marL="0" marR="0" algn="l">
              <a:spcBef>
                <a:spcPts val="0"/>
              </a:spcBef>
              <a:buNone/>
              <a:defRPr b="0" i="0" sz="950" u="none" cap="none" strike="noStrike">
                <a:solidFill>
                  <a:schemeClr val="lt1"/>
                </a:solidFill>
                <a:latin typeface="Roboto"/>
                <a:ea typeface="Roboto"/>
                <a:cs typeface="Roboto"/>
                <a:sym typeface="Roboto"/>
              </a:defRPr>
            </a:lvl8pPr>
            <a:lvl9pPr indent="0" lvl="8" marL="0" marR="0" algn="l">
              <a:spcBef>
                <a:spcPts val="0"/>
              </a:spcBef>
              <a:buNone/>
              <a:defRPr b="0" i="0" sz="95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59" name="Google Shape;59;p9"/>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sto_+ symboli">
  <p:cSld name="Nosto_+ symboli">
    <p:bg>
      <p:bgPr>
        <a:solidFill>
          <a:schemeClr val="accent1"/>
        </a:solidFill>
      </p:bgPr>
    </p:bg>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0" l="0" r="0" t="0"/>
          <a:stretch/>
        </p:blipFill>
        <p:spPr>
          <a:xfrm>
            <a:off x="7669900" y="4441371"/>
            <a:ext cx="1288801" cy="598836"/>
          </a:xfrm>
          <a:prstGeom prst="rect">
            <a:avLst/>
          </a:prstGeom>
          <a:noFill/>
          <a:ln>
            <a:noFill/>
          </a:ln>
        </p:spPr>
      </p:pic>
      <p:sp>
        <p:nvSpPr>
          <p:cNvPr id="62" name="Google Shape;62;p10"/>
          <p:cNvSpPr txBox="1"/>
          <p:nvPr>
            <p:ph type="title"/>
          </p:nvPr>
        </p:nvSpPr>
        <p:spPr>
          <a:xfrm>
            <a:off x="2597543" y="762250"/>
            <a:ext cx="6014100" cy="3531000"/>
          </a:xfrm>
          <a:prstGeom prst="rect">
            <a:avLst/>
          </a:prstGeom>
          <a:noFill/>
          <a:ln>
            <a:noFill/>
          </a:ln>
        </p:spPr>
        <p:txBody>
          <a:bodyPr anchorCtr="0" anchor="ctr" bIns="324000" lIns="216000" spcFirstLastPara="1" rIns="612000" wrap="square" tIns="180000">
            <a:noAutofit/>
          </a:bodyPr>
          <a:lstStyle>
            <a:lvl1pPr lvl="0" marR="0" algn="l">
              <a:lnSpc>
                <a:spcPct val="91666"/>
              </a:lnSpc>
              <a:spcBef>
                <a:spcPts val="0"/>
              </a:spcBef>
              <a:spcAft>
                <a:spcPts val="0"/>
              </a:spcAft>
              <a:buClr>
                <a:schemeClr val="accent2"/>
              </a:buClr>
              <a:buSzPts val="6000"/>
              <a:buFont typeface="Barlow Black"/>
              <a:buNone/>
              <a:defRPr b="0" i="0" sz="6000" u="none" cap="none" strike="noStrike">
                <a:solidFill>
                  <a:schemeClr val="accent2"/>
                </a:solidFill>
                <a:latin typeface="Barlow Black"/>
                <a:ea typeface="Barlow Black"/>
                <a:cs typeface="Barlow Black"/>
                <a:sym typeface="Barlow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txBox="1"/>
          <p:nvPr>
            <p:ph idx="12" type="sldNum"/>
          </p:nvPr>
        </p:nvSpPr>
        <p:spPr>
          <a:xfrm>
            <a:off x="405208" y="4661012"/>
            <a:ext cx="369600" cy="280800"/>
          </a:xfrm>
          <a:prstGeom prst="rect">
            <a:avLst/>
          </a:prstGeom>
          <a:noFill/>
          <a:ln>
            <a:noFill/>
          </a:ln>
        </p:spPr>
        <p:txBody>
          <a:bodyPr anchorCtr="0" anchor="ctr" bIns="0" lIns="0" spcFirstLastPara="1" rIns="0" wrap="square" tIns="0">
            <a:noAutofit/>
          </a:bodyPr>
          <a:lstStyle>
            <a:lvl1pPr indent="0" lvl="0" marL="0" marR="0" algn="l">
              <a:spcBef>
                <a:spcPts val="0"/>
              </a:spcBef>
              <a:buNone/>
              <a:defRPr b="0" i="0" sz="950" u="none" cap="none" strike="noStrike">
                <a:solidFill>
                  <a:schemeClr val="lt1"/>
                </a:solidFill>
                <a:latin typeface="Roboto"/>
                <a:ea typeface="Roboto"/>
                <a:cs typeface="Roboto"/>
                <a:sym typeface="Roboto"/>
              </a:defRPr>
            </a:lvl1pPr>
            <a:lvl2pPr indent="0" lvl="1" marL="0" marR="0" algn="l">
              <a:spcBef>
                <a:spcPts val="0"/>
              </a:spcBef>
              <a:buNone/>
              <a:defRPr b="0" i="0" sz="950" u="none" cap="none" strike="noStrike">
                <a:solidFill>
                  <a:schemeClr val="lt1"/>
                </a:solidFill>
                <a:latin typeface="Roboto"/>
                <a:ea typeface="Roboto"/>
                <a:cs typeface="Roboto"/>
                <a:sym typeface="Roboto"/>
              </a:defRPr>
            </a:lvl2pPr>
            <a:lvl3pPr indent="0" lvl="2" marL="0" marR="0" algn="l">
              <a:spcBef>
                <a:spcPts val="0"/>
              </a:spcBef>
              <a:buNone/>
              <a:defRPr b="0" i="0" sz="950" u="none" cap="none" strike="noStrike">
                <a:solidFill>
                  <a:schemeClr val="lt1"/>
                </a:solidFill>
                <a:latin typeface="Roboto"/>
                <a:ea typeface="Roboto"/>
                <a:cs typeface="Roboto"/>
                <a:sym typeface="Roboto"/>
              </a:defRPr>
            </a:lvl3pPr>
            <a:lvl4pPr indent="0" lvl="3" marL="0" marR="0" algn="l">
              <a:spcBef>
                <a:spcPts val="0"/>
              </a:spcBef>
              <a:buNone/>
              <a:defRPr b="0" i="0" sz="950" u="none" cap="none" strike="noStrike">
                <a:solidFill>
                  <a:schemeClr val="lt1"/>
                </a:solidFill>
                <a:latin typeface="Roboto"/>
                <a:ea typeface="Roboto"/>
                <a:cs typeface="Roboto"/>
                <a:sym typeface="Roboto"/>
              </a:defRPr>
            </a:lvl4pPr>
            <a:lvl5pPr indent="0" lvl="4" marL="0" marR="0" algn="l">
              <a:spcBef>
                <a:spcPts val="0"/>
              </a:spcBef>
              <a:buNone/>
              <a:defRPr b="0" i="0" sz="950" u="none" cap="none" strike="noStrike">
                <a:solidFill>
                  <a:schemeClr val="lt1"/>
                </a:solidFill>
                <a:latin typeface="Roboto"/>
                <a:ea typeface="Roboto"/>
                <a:cs typeface="Roboto"/>
                <a:sym typeface="Roboto"/>
              </a:defRPr>
            </a:lvl5pPr>
            <a:lvl6pPr indent="0" lvl="5" marL="0" marR="0" algn="l">
              <a:spcBef>
                <a:spcPts val="0"/>
              </a:spcBef>
              <a:buNone/>
              <a:defRPr b="0" i="0" sz="950" u="none" cap="none" strike="noStrike">
                <a:solidFill>
                  <a:schemeClr val="lt1"/>
                </a:solidFill>
                <a:latin typeface="Roboto"/>
                <a:ea typeface="Roboto"/>
                <a:cs typeface="Roboto"/>
                <a:sym typeface="Roboto"/>
              </a:defRPr>
            </a:lvl6pPr>
            <a:lvl7pPr indent="0" lvl="6" marL="0" marR="0" algn="l">
              <a:spcBef>
                <a:spcPts val="0"/>
              </a:spcBef>
              <a:buNone/>
              <a:defRPr b="0" i="0" sz="950" u="none" cap="none" strike="noStrike">
                <a:solidFill>
                  <a:schemeClr val="lt1"/>
                </a:solidFill>
                <a:latin typeface="Roboto"/>
                <a:ea typeface="Roboto"/>
                <a:cs typeface="Roboto"/>
                <a:sym typeface="Roboto"/>
              </a:defRPr>
            </a:lvl7pPr>
            <a:lvl8pPr indent="0" lvl="7" marL="0" marR="0" algn="l">
              <a:spcBef>
                <a:spcPts val="0"/>
              </a:spcBef>
              <a:buNone/>
              <a:defRPr b="0" i="0" sz="950" u="none" cap="none" strike="noStrike">
                <a:solidFill>
                  <a:schemeClr val="lt1"/>
                </a:solidFill>
                <a:latin typeface="Roboto"/>
                <a:ea typeface="Roboto"/>
                <a:cs typeface="Roboto"/>
                <a:sym typeface="Roboto"/>
              </a:defRPr>
            </a:lvl8pPr>
            <a:lvl9pPr indent="0" lvl="8" marL="0" marR="0" algn="l">
              <a:spcBef>
                <a:spcPts val="0"/>
              </a:spcBef>
              <a:buNone/>
              <a:defRPr b="0" i="0" sz="95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fi-FI"/>
              <a:t>‹#›</a:t>
            </a:fld>
            <a:endParaRPr/>
          </a:p>
        </p:txBody>
      </p:sp>
      <p:sp>
        <p:nvSpPr>
          <p:cNvPr id="64" name="Google Shape;64;p10"/>
          <p:cNvSpPr txBox="1"/>
          <p:nvPr>
            <p:ph idx="10" type="dt"/>
          </p:nvPr>
        </p:nvSpPr>
        <p:spPr>
          <a:xfrm>
            <a:off x="906754" y="4661012"/>
            <a:ext cx="766200" cy="284400"/>
          </a:xfrm>
          <a:prstGeom prst="rect">
            <a:avLst/>
          </a:prstGeom>
          <a:noFill/>
          <a:ln>
            <a:noFill/>
          </a:ln>
        </p:spPr>
        <p:txBody>
          <a:bodyPr anchorCtr="0" anchor="ctr" bIns="0" lIns="0" spcFirstLastPara="1" rIns="0" wrap="square" tIns="0">
            <a:noAutofit/>
          </a:bodyPr>
          <a:lstStyle>
            <a:lvl1pPr lvl="0" marR="0" algn="l">
              <a:spcBef>
                <a:spcPts val="0"/>
              </a:spcBef>
              <a:spcAft>
                <a:spcPts val="0"/>
              </a:spcAft>
              <a:buSzPts val="1400"/>
              <a:buNone/>
              <a:defRPr b="0" i="0" sz="950" u="none" cap="none" strike="noStrike">
                <a:solidFill>
                  <a:schemeClr val="lt1"/>
                </a:solidFill>
                <a:latin typeface="Roboto"/>
                <a:ea typeface="Roboto"/>
                <a:cs typeface="Roboto"/>
                <a:sym typeface="Roboto"/>
              </a:defRPr>
            </a:lvl1pPr>
            <a:lvl2pPr lvl="1" marR="0" algn="l">
              <a:spcBef>
                <a:spcPts val="0"/>
              </a:spcBef>
              <a:spcAft>
                <a:spcPts val="0"/>
              </a:spcAft>
              <a:buSzPts val="1400"/>
              <a:buNone/>
              <a:defRPr b="0" i="0" sz="1725"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725"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725"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725"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725"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725"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725"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725"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nuortenexit.f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0" Type="http://schemas.openxmlformats.org/officeDocument/2006/relationships/hyperlink" Target="https://selkoseks.fi/"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naistenlinja.fi/materiaalit-ja-oppaat/" TargetMode="External"/><Relationship Id="rId4" Type="http://schemas.openxmlformats.org/officeDocument/2006/relationships/hyperlink" Target="https://nuortenexit.fi/35-vastaamatonta-puhelua/" TargetMode="External"/><Relationship Id="rId9" Type="http://schemas.openxmlformats.org/officeDocument/2006/relationships/hyperlink" Target="https://seta.fi/2026/03/24/setan-uudet-julkaisut-nuorille-seksuaalisuudesta-ja-seksuaalioikeuksista/" TargetMode="External"/><Relationship Id="rId5" Type="http://schemas.openxmlformats.org/officeDocument/2006/relationships/hyperlink" Target="https://www.suojellaanlapsia.fi/post/digital-safety-guide-fi" TargetMode="External"/><Relationship Id="rId6" Type="http://schemas.openxmlformats.org/officeDocument/2006/relationships/hyperlink" Target="https://suavartensomessa.fi/category/ilmiot/" TargetMode="External"/><Relationship Id="rId7" Type="http://schemas.openxmlformats.org/officeDocument/2006/relationships/hyperlink" Target="https://www.vaestoliitto.fi/nuoret/seksuaalineuvonta/" TargetMode="External"/><Relationship Id="rId8" Type="http://schemas.openxmlformats.org/officeDocument/2006/relationships/hyperlink" Target="https://www.vaestoliitto.fi/poikien-puheli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elinanikulainen.com/osaamin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idx="1" type="body"/>
          </p:nvPr>
        </p:nvSpPr>
        <p:spPr>
          <a:xfrm>
            <a:off x="503251" y="377550"/>
            <a:ext cx="3638700" cy="1929900"/>
          </a:xfrm>
          <a:prstGeom prst="rect">
            <a:avLst/>
          </a:prstGeom>
          <a:noFill/>
          <a:ln>
            <a:noFill/>
          </a:ln>
        </p:spPr>
        <p:txBody>
          <a:bodyPr anchorCtr="0" anchor="ctr" bIns="180000" lIns="0" spcFirstLastPara="1" rIns="432000" wrap="square" tIns="180000">
            <a:noAutofit/>
          </a:bodyPr>
          <a:lstStyle/>
          <a:p>
            <a:pPr indent="0" lvl="0" marL="0" rtl="0" algn="l">
              <a:lnSpc>
                <a:spcPct val="95238"/>
              </a:lnSpc>
              <a:spcBef>
                <a:spcPts val="0"/>
              </a:spcBef>
              <a:spcAft>
                <a:spcPts val="0"/>
              </a:spcAft>
              <a:buClr>
                <a:schemeClr val="accent4"/>
              </a:buClr>
              <a:buSzPts val="4200"/>
              <a:buFont typeface="Barlow ExtraBold"/>
              <a:buNone/>
            </a:pPr>
            <a:r>
              <a:rPr lang="fi-FI" sz="4000">
                <a:solidFill>
                  <a:schemeClr val="accent5"/>
                </a:solidFill>
              </a:rPr>
              <a:t>SUOSTUMUS JA RAJAT</a:t>
            </a:r>
            <a:endParaRPr sz="4000">
              <a:solidFill>
                <a:schemeClr val="accent5"/>
              </a:solidFill>
            </a:endParaRPr>
          </a:p>
        </p:txBody>
      </p:sp>
      <p:sp>
        <p:nvSpPr>
          <p:cNvPr id="137" name="Google Shape;137;p24"/>
          <p:cNvSpPr txBox="1"/>
          <p:nvPr>
            <p:ph idx="2" type="body"/>
          </p:nvPr>
        </p:nvSpPr>
        <p:spPr>
          <a:xfrm>
            <a:off x="320600" y="3294750"/>
            <a:ext cx="3245700" cy="762600"/>
          </a:xfrm>
          <a:prstGeom prst="rect">
            <a:avLst/>
          </a:prstGeom>
          <a:noFill/>
          <a:ln>
            <a:noFill/>
          </a:ln>
        </p:spPr>
        <p:txBody>
          <a:bodyPr anchorCtr="0" anchor="b" bIns="0" lIns="0" spcFirstLastPara="1" rIns="432000" wrap="square" tIns="0">
            <a:noAutofit/>
          </a:bodyPr>
          <a:lstStyle/>
          <a:p>
            <a:pPr indent="0" lvl="0" marL="0" rtl="0" algn="l">
              <a:lnSpc>
                <a:spcPct val="119047"/>
              </a:lnSpc>
              <a:spcBef>
                <a:spcPts val="0"/>
              </a:spcBef>
              <a:spcAft>
                <a:spcPts val="0"/>
              </a:spcAft>
              <a:buClr>
                <a:schemeClr val="lt1"/>
              </a:buClr>
              <a:buSzPts val="2100"/>
              <a:buFont typeface="Barlow SemiBold"/>
              <a:buNone/>
            </a:pPr>
            <a:r>
              <a:rPr lang="fi-FI"/>
              <a:t>Suostumusta ripareille </a:t>
            </a:r>
            <a:endParaRPr/>
          </a:p>
          <a:p>
            <a:pPr indent="0" lvl="0" marL="0" rtl="0" algn="l">
              <a:lnSpc>
                <a:spcPct val="119047"/>
              </a:lnSpc>
              <a:spcBef>
                <a:spcPts val="0"/>
              </a:spcBef>
              <a:spcAft>
                <a:spcPts val="0"/>
              </a:spcAft>
              <a:buClr>
                <a:schemeClr val="lt1"/>
              </a:buClr>
              <a:buSzPts val="2100"/>
              <a:buFont typeface="Barlow SemiBold"/>
              <a:buNone/>
            </a:pPr>
            <a:r>
              <a:rPr lang="fi-FI"/>
              <a:t>-hanke</a:t>
            </a:r>
            <a:endParaRPr/>
          </a:p>
        </p:txBody>
      </p:sp>
      <p:sp>
        <p:nvSpPr>
          <p:cNvPr id="138" name="Google Shape;138;p24"/>
          <p:cNvSpPr txBox="1"/>
          <p:nvPr/>
        </p:nvSpPr>
        <p:spPr>
          <a:xfrm>
            <a:off x="1616775" y="4541700"/>
            <a:ext cx="2393400" cy="803400"/>
          </a:xfrm>
          <a:prstGeom prst="rect">
            <a:avLst/>
          </a:prstGeom>
          <a:noFill/>
          <a:ln>
            <a:noFill/>
          </a:ln>
        </p:spPr>
        <p:txBody>
          <a:bodyPr anchorCtr="0" anchor="t" bIns="91425" lIns="91425" spcFirstLastPara="1" rIns="91425" wrap="square" tIns="91425">
            <a:spAutoFit/>
          </a:bodyPr>
          <a:lstStyle/>
          <a:p>
            <a:pPr indent="0" lvl="0" marL="0" rtl="0" algn="l">
              <a:lnSpc>
                <a:spcPct val="119047"/>
              </a:lnSpc>
              <a:spcBef>
                <a:spcPts val="0"/>
              </a:spcBef>
              <a:spcAft>
                <a:spcPts val="0"/>
              </a:spcAft>
              <a:buNone/>
            </a:pPr>
            <a:r>
              <a:rPr lang="fi-FI" sz="1100">
                <a:solidFill>
                  <a:schemeClr val="lt1"/>
                </a:solidFill>
                <a:latin typeface="Barlow"/>
                <a:ea typeface="Barlow"/>
                <a:cs typeface="Barlow"/>
                <a:sym typeface="Barlow"/>
              </a:rPr>
              <a:t>Julkaistu </a:t>
            </a:r>
            <a:r>
              <a:rPr lang="fi-FI" sz="1100">
                <a:solidFill>
                  <a:schemeClr val="lt1"/>
                </a:solidFill>
                <a:latin typeface="Barlow"/>
                <a:ea typeface="Barlow"/>
                <a:cs typeface="Barlow"/>
                <a:sym typeface="Barlow"/>
              </a:rPr>
              <a:t>ensi kertaa</a:t>
            </a:r>
            <a:r>
              <a:rPr lang="fi-FI" sz="1100">
                <a:solidFill>
                  <a:schemeClr val="lt1"/>
                </a:solidFill>
                <a:latin typeface="Barlow"/>
                <a:ea typeface="Barlow"/>
                <a:cs typeface="Barlow"/>
                <a:sym typeface="Barlow"/>
              </a:rPr>
              <a:t> 14.4.2026</a:t>
            </a:r>
            <a:endParaRPr sz="1100">
              <a:solidFill>
                <a:schemeClr val="lt1"/>
              </a:solidFill>
              <a:latin typeface="Barlow"/>
              <a:ea typeface="Barlow"/>
              <a:cs typeface="Barlow"/>
              <a:sym typeface="Barlow"/>
            </a:endParaRPr>
          </a:p>
          <a:p>
            <a:pPr indent="0" lvl="0" marL="0" rtl="0" algn="l">
              <a:lnSpc>
                <a:spcPct val="119047"/>
              </a:lnSpc>
              <a:spcBef>
                <a:spcPts val="0"/>
              </a:spcBef>
              <a:spcAft>
                <a:spcPts val="0"/>
              </a:spcAft>
              <a:buClr>
                <a:schemeClr val="lt1"/>
              </a:buClr>
              <a:buSzPts val="2100"/>
              <a:buFont typeface="Barlow SemiBold"/>
              <a:buNone/>
            </a:pPr>
            <a:r>
              <a:rPr lang="fi-FI" sz="1100">
                <a:solidFill>
                  <a:schemeClr val="lt1"/>
                </a:solidFill>
                <a:latin typeface="Barlow"/>
                <a:ea typeface="Barlow"/>
                <a:cs typeface="Barlow"/>
                <a:sym typeface="Barlow"/>
              </a:rPr>
              <a:t>Päivitetty 22.4.2026</a:t>
            </a:r>
            <a:endParaRPr sz="1100">
              <a:solidFill>
                <a:schemeClr val="lt1"/>
              </a:solidFill>
              <a:latin typeface="Barlow"/>
              <a:ea typeface="Barlow"/>
              <a:cs typeface="Barlow"/>
              <a:sym typeface="Barlow"/>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405225" y="1430625"/>
            <a:ext cx="8222100" cy="3010800"/>
          </a:xfrm>
          <a:prstGeom prst="rect">
            <a:avLst/>
          </a:prstGeom>
          <a:noFill/>
          <a:ln>
            <a:noFill/>
          </a:ln>
        </p:spPr>
        <p:txBody>
          <a:bodyPr anchorCtr="0" anchor="t" bIns="58600" lIns="0" spcFirstLastPara="1" rIns="108000" wrap="square" tIns="58600">
            <a:noAutofit/>
          </a:bodyPr>
          <a:lstStyle/>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Omilla rajoilla tarkoitetaan tuntemuksia siitä, mitkä asiat tuntuvat hyviltä ja turvallisilta kokea ja tehdä ja mitkä taas eivät. Omat rajat voivat ovat kehollisia, tunteellisia ja esimerkiksi myös aatteellisia ja digitaalisia.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Omat elämänkokemukset voivat vaikuttaa siihen mikä tuntuu hyvältä ja turvalliselta.</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Jokainen määrittää itse omat rajansa. Sinun rajasi ovat hyvät juuri siellä kuin ovat, eivätkä toiset rajat ole parempia tai coolimpia kuin toiset.</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Sinun ei tarvitse miellyttää ketään, eikä kenenkään tarvitse miellyttää sinua. Välillä voi tuntea kiusausta miellyttää toista omien rajojen kustannuksella, mutta se ei ikinä pitkällä aikavälillä kannata.</a:t>
            </a:r>
            <a:endParaRPr sz="1900">
              <a:solidFill>
                <a:srgbClr val="595959"/>
              </a:solidFill>
            </a:endParaRPr>
          </a:p>
        </p:txBody>
      </p:sp>
      <p:sp>
        <p:nvSpPr>
          <p:cNvPr id="192" name="Google Shape;192;p33"/>
          <p:cNvSpPr txBox="1"/>
          <p:nvPr>
            <p:ph type="title"/>
          </p:nvPr>
        </p:nvSpPr>
        <p:spPr>
          <a:xfrm>
            <a:off x="405225" y="38405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Omat rajat ovat suostumuksen ytimessä</a:t>
            </a:r>
            <a:endParaRPr b="0" sz="3600">
              <a:solidFill>
                <a:schemeClr val="accent5"/>
              </a:solidFill>
              <a:latin typeface="Barlow ExtraBold"/>
              <a:ea typeface="Barlow ExtraBold"/>
              <a:cs typeface="Barlow ExtraBold"/>
              <a:sym typeface="Barlow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4"/>
          <p:cNvSpPr txBox="1"/>
          <p:nvPr>
            <p:ph idx="1" type="body"/>
          </p:nvPr>
        </p:nvSpPr>
        <p:spPr>
          <a:xfrm>
            <a:off x="405225" y="1430625"/>
            <a:ext cx="8222100" cy="3010800"/>
          </a:xfrm>
          <a:prstGeom prst="rect">
            <a:avLst/>
          </a:prstGeom>
          <a:noFill/>
          <a:ln>
            <a:noFill/>
          </a:ln>
        </p:spPr>
        <p:txBody>
          <a:bodyPr anchorCtr="0" anchor="t" bIns="58600" lIns="0" spcFirstLastPara="1" rIns="108000" wrap="square" tIns="58600">
            <a:noAutofit/>
          </a:bodyPr>
          <a:lstStyle/>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Rajat saattavat vaihdella tilanteesta, ihmisistä ja omista tunteista riippuen. Ne saattavat myös eri ikäkausina olla erilaisia.</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Rajat saattaa huomata myös kesken tekemisen, on aina tosi ok lopettaa jonkin asian tekeminen.</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Jännittävässä tilanteessa saattaa lamaantua, niin ettei saakaan sanaa suustaan. Tämänkin takia kysyminen on aina tärkeää.</a:t>
            </a:r>
            <a:endParaRPr sz="1900">
              <a:solidFill>
                <a:srgbClr val="595959"/>
              </a:solidFill>
            </a:endParaRPr>
          </a:p>
          <a:p>
            <a:pPr indent="0" lvl="0" marL="457200" rtl="0" algn="l">
              <a:lnSpc>
                <a:spcPct val="115000"/>
              </a:lnSpc>
              <a:spcBef>
                <a:spcPts val="1200"/>
              </a:spcBef>
              <a:spcAft>
                <a:spcPts val="0"/>
              </a:spcAft>
              <a:buClr>
                <a:schemeClr val="dk1"/>
              </a:buClr>
              <a:buSzPts val="1100"/>
              <a:buFont typeface="Arial"/>
              <a:buNone/>
            </a:pPr>
            <a:r>
              <a:t/>
            </a:r>
            <a:endParaRPr sz="1900">
              <a:solidFill>
                <a:srgbClr val="595959"/>
              </a:solidFill>
            </a:endParaRPr>
          </a:p>
          <a:p>
            <a:pPr indent="-264700" lvl="0" marL="252000" rtl="0" algn="l">
              <a:lnSpc>
                <a:spcPct val="115000"/>
              </a:lnSpc>
              <a:spcBef>
                <a:spcPts val="1200"/>
              </a:spcBef>
              <a:spcAft>
                <a:spcPts val="0"/>
              </a:spcAft>
              <a:buClr>
                <a:srgbClr val="595959"/>
              </a:buClr>
              <a:buSzPts val="1900"/>
              <a:buFont typeface="Roboto"/>
              <a:buChar char="•"/>
            </a:pPr>
            <a:r>
              <a:rPr lang="fi-FI" sz="1900">
                <a:solidFill>
                  <a:srgbClr val="595959"/>
                </a:solidFill>
              </a:rPr>
              <a:t>Keskustelu: Mitä rajat tarkoittavat riparilla?</a:t>
            </a:r>
            <a:endParaRPr sz="1900">
              <a:solidFill>
                <a:srgbClr val="595959"/>
              </a:solidFill>
            </a:endParaRPr>
          </a:p>
          <a:p>
            <a:pPr indent="0" lvl="0" marL="0" rtl="0" algn="l">
              <a:lnSpc>
                <a:spcPct val="115000"/>
              </a:lnSpc>
              <a:spcBef>
                <a:spcPts val="1200"/>
              </a:spcBef>
              <a:spcAft>
                <a:spcPts val="1200"/>
              </a:spcAft>
              <a:buNone/>
            </a:pPr>
            <a:r>
              <a:t/>
            </a:r>
            <a:endParaRPr sz="1900">
              <a:solidFill>
                <a:srgbClr val="595959"/>
              </a:solidFill>
            </a:endParaRPr>
          </a:p>
        </p:txBody>
      </p:sp>
      <p:sp>
        <p:nvSpPr>
          <p:cNvPr id="198" name="Google Shape;198;p34"/>
          <p:cNvSpPr txBox="1"/>
          <p:nvPr>
            <p:ph type="title"/>
          </p:nvPr>
        </p:nvSpPr>
        <p:spPr>
          <a:xfrm>
            <a:off x="142425" y="8680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Omat rajat ovat suostumuksen ytimessä</a:t>
            </a:r>
            <a:endParaRPr b="0" sz="3600">
              <a:solidFill>
                <a:schemeClr val="accent5"/>
              </a:solidFill>
              <a:latin typeface="Barlow ExtraBold"/>
              <a:ea typeface="Barlow ExtraBold"/>
              <a:cs typeface="Barlow ExtraBold"/>
              <a:sym typeface="Barlow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ph type="title"/>
          </p:nvPr>
        </p:nvSpPr>
        <p:spPr>
          <a:xfrm>
            <a:off x="275700" y="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Miksi suostumus on tärkeää?</a:t>
            </a:r>
            <a:endParaRPr b="0" sz="3600">
              <a:solidFill>
                <a:schemeClr val="accent5"/>
              </a:solidFill>
              <a:latin typeface="Barlow ExtraBold"/>
              <a:ea typeface="Barlow ExtraBold"/>
              <a:cs typeface="Barlow ExtraBold"/>
              <a:sym typeface="Barlow ExtraBold"/>
            </a:endParaRPr>
          </a:p>
        </p:txBody>
      </p:sp>
      <p:sp>
        <p:nvSpPr>
          <p:cNvPr id="204" name="Google Shape;204;p35"/>
          <p:cNvSpPr txBox="1"/>
          <p:nvPr>
            <p:ph idx="1" type="body"/>
          </p:nvPr>
        </p:nvSpPr>
        <p:spPr>
          <a:xfrm>
            <a:off x="452300" y="911500"/>
            <a:ext cx="8090100" cy="3469500"/>
          </a:xfrm>
          <a:prstGeom prst="rect">
            <a:avLst/>
          </a:prstGeom>
          <a:noFill/>
          <a:ln>
            <a:noFill/>
          </a:ln>
        </p:spPr>
        <p:txBody>
          <a:bodyPr anchorCtr="0" anchor="t" bIns="58600" lIns="0" spcFirstLastPara="1" rIns="108000" wrap="square" tIns="58600">
            <a:noAutofit/>
          </a:bodyPr>
          <a:lstStyle/>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Ympäröivä kulttuuri vaikuttaa paljon tilanteissa, joissa suostumuksesta ja omista rajoista keskustellaan. Riparilla ja sen ulkopuolella.</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Kulttuuri on sukupuolittunutta. Yleistäen: tytöillä voi olla paineita suostua asioihin joita eivät halua ja pojilla yrittää venyttää toisten rajoja. Suurin osa seksuaalirikollisuudesta kohdistuu juuri naisiin ja tyttöihin.</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Suomen lainsäädäntö muuttui 2023 ja raiskauksen määritelmä suostumuksen puutteeksi, lisäksi esimerkiksi alastonkuvien lähettäminen tai jakaminen ilman suostumusta kriminalisoitiin. Suostumus pitää siis varmistaa, hiljaisuutta ei voi olettaa suostumukseksi.</a:t>
            </a:r>
            <a:endParaRPr sz="1850">
              <a:solidFill>
                <a:srgbClr val="59595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6"/>
          <p:cNvSpPr txBox="1"/>
          <p:nvPr>
            <p:ph type="title"/>
          </p:nvPr>
        </p:nvSpPr>
        <p:spPr>
          <a:xfrm>
            <a:off x="275700" y="0"/>
            <a:ext cx="8592600" cy="9837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600">
                <a:solidFill>
                  <a:schemeClr val="accent5"/>
                </a:solidFill>
                <a:latin typeface="Barlow ExtraBold"/>
                <a:ea typeface="Barlow ExtraBold"/>
                <a:cs typeface="Barlow ExtraBold"/>
                <a:sym typeface="Barlow ExtraBold"/>
              </a:rPr>
              <a:t>Miksi suostumus on tärkeää?</a:t>
            </a:r>
            <a:endParaRPr b="0" sz="3600">
              <a:solidFill>
                <a:schemeClr val="accent5"/>
              </a:solidFill>
              <a:latin typeface="Barlow ExtraBold"/>
              <a:ea typeface="Barlow ExtraBold"/>
              <a:cs typeface="Barlow ExtraBold"/>
              <a:sym typeface="Barlow ExtraBold"/>
            </a:endParaRPr>
          </a:p>
        </p:txBody>
      </p:sp>
      <p:sp>
        <p:nvSpPr>
          <p:cNvPr id="210" name="Google Shape;210;p36"/>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346075" lvl="0" marL="457200" rtl="0" algn="l">
              <a:lnSpc>
                <a:spcPct val="115000"/>
              </a:lnSpc>
              <a:spcBef>
                <a:spcPts val="0"/>
              </a:spcBef>
              <a:spcAft>
                <a:spcPts val="0"/>
              </a:spcAft>
              <a:buClr>
                <a:srgbClr val="595959"/>
              </a:buClr>
              <a:buSzPts val="1850"/>
              <a:buFont typeface="Arial"/>
              <a:buChar char="●"/>
            </a:pPr>
            <a:r>
              <a:rPr lang="fi-FI" sz="1850">
                <a:solidFill>
                  <a:srgbClr val="595959"/>
                </a:solidFill>
                <a:latin typeface="Arial"/>
                <a:ea typeface="Arial"/>
                <a:cs typeface="Arial"/>
                <a:sym typeface="Arial"/>
              </a:rPr>
              <a:t>Rajojen rikkominen on nuorillakin valitettavan yleistä ja siihen joskus jopa kannustetaan.</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Suostumus on tärkeää kaikilla elämän osa-alueilla, mutta läheisyydessä ja parisuhteissa ollaan usein hyvin haavoittuvan - kelpaamisen, rakastettavuuden ja halun - äärellä. Siksi juuri fyysisessä läheisyydessä pitää olla erityisen huomaavainen turvallisuuden luomisessa ja suostumuksen kysymisessä.</a:t>
            </a:r>
            <a:endParaRPr sz="185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850">
                <a:solidFill>
                  <a:srgbClr val="595959"/>
                </a:solidFill>
                <a:latin typeface="Arial"/>
                <a:ea typeface="Arial"/>
                <a:cs typeface="Arial"/>
                <a:sym typeface="Arial"/>
              </a:rPr>
              <a:t>Nuoruudessa opetellaan usein omia rajoja ja muiden huomioimista. On tärkeää opetella avoimesti juttelemaan myös deittailuun ja fyysiseen läheisyyteen liittyvistä rajoista.</a:t>
            </a:r>
            <a:endParaRPr sz="1850">
              <a:solidFill>
                <a:srgbClr val="59595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2667025" y="707800"/>
            <a:ext cx="5882100" cy="3531000"/>
          </a:xfrm>
          <a:prstGeom prst="rect">
            <a:avLst/>
          </a:prstGeom>
          <a:noFill/>
          <a:ln>
            <a:noFill/>
          </a:ln>
        </p:spPr>
        <p:txBody>
          <a:bodyPr anchorCtr="0" anchor="ctr" bIns="324000" lIns="360000" spcFirstLastPara="1" rIns="612000" wrap="square" tIns="180000">
            <a:noAutofit/>
          </a:bodyPr>
          <a:lstStyle/>
          <a:p>
            <a:pPr indent="0" lvl="0" marL="0" rtl="0" algn="ctr">
              <a:lnSpc>
                <a:spcPct val="91666"/>
              </a:lnSpc>
              <a:spcBef>
                <a:spcPts val="0"/>
              </a:spcBef>
              <a:spcAft>
                <a:spcPts val="0"/>
              </a:spcAft>
              <a:buClr>
                <a:schemeClr val="accent2"/>
              </a:buClr>
              <a:buSzPts val="6000"/>
              <a:buFont typeface="Barlow Black"/>
              <a:buNone/>
            </a:pPr>
            <a:r>
              <a:rPr lang="fi-FI" sz="3700">
                <a:solidFill>
                  <a:schemeClr val="dk2"/>
                </a:solidFill>
                <a:latin typeface="Barlow SemiBold"/>
                <a:ea typeface="Barlow SemiBold"/>
                <a:cs typeface="Barlow SemiBold"/>
                <a:sym typeface="Barlow SemiBold"/>
              </a:rPr>
              <a:t>“Hengen hedelmää taas ovat rakkaus, ilo, rauha, kärsivällisyys, ystävällisyys, hyvyys, uskollisuus, lempeys ja itsehillintä.” </a:t>
            </a:r>
            <a:endParaRPr sz="3700">
              <a:solidFill>
                <a:schemeClr val="dk2"/>
              </a:solidFill>
              <a:latin typeface="Barlow SemiBold"/>
              <a:ea typeface="Barlow SemiBold"/>
              <a:cs typeface="Barlow SemiBold"/>
              <a:sym typeface="Barlow SemiBold"/>
            </a:endParaRPr>
          </a:p>
          <a:p>
            <a:pPr indent="0" lvl="0" marL="0" rtl="0" algn="ctr">
              <a:lnSpc>
                <a:spcPct val="91666"/>
              </a:lnSpc>
              <a:spcBef>
                <a:spcPts val="0"/>
              </a:spcBef>
              <a:spcAft>
                <a:spcPts val="0"/>
              </a:spcAft>
              <a:buClr>
                <a:schemeClr val="accent2"/>
              </a:buClr>
              <a:buSzPts val="6000"/>
              <a:buFont typeface="Barlow Black"/>
              <a:buNone/>
            </a:pPr>
            <a:r>
              <a:rPr lang="fi-FI" sz="3700">
                <a:solidFill>
                  <a:schemeClr val="dk2"/>
                </a:solidFill>
                <a:latin typeface="Barlow SemiBold"/>
                <a:ea typeface="Barlow SemiBold"/>
                <a:cs typeface="Barlow SemiBold"/>
                <a:sym typeface="Barlow SemiBold"/>
              </a:rPr>
              <a:t>- Gal. 5:22-23</a:t>
            </a:r>
            <a:endParaRPr sz="3700">
              <a:solidFill>
                <a:schemeClr val="dk2"/>
              </a:solidFill>
              <a:latin typeface="Barlow SemiBold"/>
              <a:ea typeface="Barlow SemiBold"/>
              <a:cs typeface="Barlow SemiBold"/>
              <a:sym typeface="Barlow SemiBold"/>
            </a:endParaRPr>
          </a:p>
        </p:txBody>
      </p:sp>
      <p:pic>
        <p:nvPicPr>
          <p:cNvPr id="216" name="Google Shape;216;p37"/>
          <p:cNvPicPr preferRelativeResize="0"/>
          <p:nvPr/>
        </p:nvPicPr>
        <p:blipFill rotWithShape="1">
          <a:blip r:embed="rId3">
            <a:alphaModFix/>
          </a:blip>
          <a:srcRect b="0" l="0" r="0" t="0"/>
          <a:stretch/>
        </p:blipFill>
        <p:spPr>
          <a:xfrm>
            <a:off x="774808" y="1297737"/>
            <a:ext cx="1964284" cy="19642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8"/>
          <p:cNvSpPr txBox="1"/>
          <p:nvPr>
            <p:ph type="title"/>
          </p:nvPr>
        </p:nvSpPr>
        <p:spPr>
          <a:xfrm>
            <a:off x="275700" y="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600">
                <a:solidFill>
                  <a:schemeClr val="accent5"/>
                </a:solidFill>
                <a:latin typeface="Barlow ExtraBold"/>
                <a:ea typeface="Barlow ExtraBold"/>
                <a:cs typeface="Barlow ExtraBold"/>
                <a:sym typeface="Barlow ExtraBold"/>
              </a:rPr>
              <a:t>Kristillinen etiikka ja suostumus </a:t>
            </a:r>
            <a:endParaRPr b="0" sz="3600">
              <a:solidFill>
                <a:schemeClr val="accent5"/>
              </a:solidFill>
              <a:latin typeface="Barlow ExtraBold"/>
              <a:ea typeface="Barlow ExtraBold"/>
              <a:cs typeface="Barlow ExtraBold"/>
              <a:sym typeface="Barlow ExtraBold"/>
            </a:endParaRPr>
          </a:p>
        </p:txBody>
      </p:sp>
      <p:sp>
        <p:nvSpPr>
          <p:cNvPr id="222" name="Google Shape;222;p38"/>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Kristillisen ihmiskuvan mukaan jokainen ihminen on Jumalan luoma ja omana itsenään arvokas ja ainutlaatuinen. </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Kristillisen etiikan ydintä on lähimmäisenrakkaus ja toisten kunnioittaminen. Ne voivat toteutua vain, kun suostumusta ja rajoja kunnioitetaan.</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Raamatussa on kuvauksia suostumuksesta, esim. Marian suostuminen Jeesuksen äidiksi. Se oli vallankumouksellista aikana, jolloin naisilla ei ollut itsemääräämisoikeutta, ei myöskään kehollista.</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Jeesus kysyi usein ihmisiltä, joita hän kohtasi ja jotka pyysivät hänen apuaan: “Mitä haluat minun tekevän sinulle?” ennen kuin hän toimi.</a:t>
            </a:r>
            <a:endParaRPr sz="1500">
              <a:solidFill>
                <a:srgbClr val="595959"/>
              </a:solidFill>
              <a:latin typeface="Arial"/>
              <a:ea typeface="Arial"/>
              <a:cs typeface="Arial"/>
              <a:sym typeface="Arial"/>
            </a:endParaRPr>
          </a:p>
          <a:p>
            <a:pPr indent="-346075" lvl="0" marL="457200" rtl="0" algn="l">
              <a:lnSpc>
                <a:spcPct val="115000"/>
              </a:lnSpc>
              <a:spcBef>
                <a:spcPts val="0"/>
              </a:spcBef>
              <a:spcAft>
                <a:spcPts val="0"/>
              </a:spcAft>
              <a:buClr>
                <a:srgbClr val="595959"/>
              </a:buClr>
              <a:buSzPts val="1850"/>
              <a:buChar char="●"/>
            </a:pPr>
            <a:r>
              <a:rPr lang="fi-FI" sz="1500">
                <a:solidFill>
                  <a:srgbClr val="595959"/>
                </a:solidFill>
                <a:latin typeface="Arial"/>
                <a:ea typeface="Arial"/>
                <a:cs typeface="Arial"/>
                <a:sym typeface="Arial"/>
              </a:rPr>
              <a:t>Raamattu myös ohjaa toisten rajoja kunnioittavaan käytökseen:                                           rakkauteen, iloon, rauhaan, kärsivällisyyteen, ystävällisyyteen,                                                  hyvyyteen, uskollisuuteen, lempeyteen                                                                                               ja itsehillintään. (Gal. 5:22–23). </a:t>
            </a:r>
            <a:endParaRPr sz="1850">
              <a:solidFill>
                <a:srgbClr val="59595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9"/>
          <p:cNvSpPr txBox="1"/>
          <p:nvPr>
            <p:ph type="title"/>
          </p:nvPr>
        </p:nvSpPr>
        <p:spPr>
          <a:xfrm>
            <a:off x="830822" y="728383"/>
            <a:ext cx="6415222" cy="3530963"/>
          </a:xfrm>
          <a:prstGeom prst="rect">
            <a:avLst/>
          </a:prstGeom>
          <a:noFill/>
          <a:ln>
            <a:noFill/>
          </a:ln>
        </p:spPr>
        <p:txBody>
          <a:bodyPr anchorCtr="0" anchor="ctr" bIns="324000" lIns="360000" spcFirstLastPara="1" rIns="612000" wrap="square" tIns="180000">
            <a:noAutofit/>
          </a:bodyPr>
          <a:lstStyle/>
          <a:p>
            <a:pPr indent="0" lvl="0" marL="0" rtl="0" algn="l">
              <a:lnSpc>
                <a:spcPct val="91666"/>
              </a:lnSpc>
              <a:spcBef>
                <a:spcPts val="0"/>
              </a:spcBef>
              <a:spcAft>
                <a:spcPts val="0"/>
              </a:spcAft>
              <a:buClr>
                <a:schemeClr val="dk1"/>
              </a:buClr>
              <a:buSzPts val="1100"/>
              <a:buFont typeface="Arial"/>
              <a:buNone/>
            </a:pPr>
            <a:r>
              <a:rPr lang="fi-FI" sz="3156">
                <a:solidFill>
                  <a:schemeClr val="lt1"/>
                </a:solidFill>
                <a:latin typeface="Barlow SemiBold"/>
                <a:ea typeface="Barlow SemiBold"/>
                <a:cs typeface="Barlow SemiBold"/>
                <a:sym typeface="Barlow SemiBold"/>
              </a:rPr>
              <a:t>“Pitää kysyy ja varmistaa et toisella on turvallinen olo ja oikeesti haluu sitä ja varmistaa et niistä tuntuu siltä et ne voi aina turvallisesti sanoo ei”</a:t>
            </a:r>
            <a:endParaRPr>
              <a:solidFill>
                <a:schemeClr val="lt1"/>
              </a:solidFill>
              <a:latin typeface="Barlow SemiBold"/>
              <a:ea typeface="Barlow SemiBold"/>
              <a:cs typeface="Barlow SemiBold"/>
              <a:sym typeface="Barlow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100">
                <a:solidFill>
                  <a:schemeClr val="accent5"/>
                </a:solidFill>
                <a:latin typeface="Barlow ExtraBold"/>
                <a:ea typeface="Barlow ExtraBold"/>
                <a:cs typeface="Barlow ExtraBold"/>
                <a:sym typeface="Barlow ExtraBold"/>
              </a:rPr>
              <a:t>Parityö: turvallisuuden luominen </a:t>
            </a:r>
            <a:r>
              <a:rPr b="0" lang="fi-FI" sz="3100">
                <a:solidFill>
                  <a:schemeClr val="accent5"/>
                </a:solidFill>
                <a:latin typeface="Barlow ExtraBold"/>
                <a:ea typeface="Barlow ExtraBold"/>
                <a:cs typeface="Barlow ExtraBold"/>
                <a:sym typeface="Barlow ExtraBold"/>
              </a:rPr>
              <a:t>ein sanomiseen </a:t>
            </a:r>
            <a:endParaRPr b="0" sz="3100">
              <a:solidFill>
                <a:schemeClr val="accent5"/>
              </a:solidFill>
              <a:latin typeface="Barlow ExtraBold"/>
              <a:ea typeface="Barlow ExtraBold"/>
              <a:cs typeface="Barlow ExtraBold"/>
              <a:sym typeface="Barlow ExtraBold"/>
            </a:endParaRPr>
          </a:p>
        </p:txBody>
      </p:sp>
      <p:sp>
        <p:nvSpPr>
          <p:cNvPr id="233" name="Google Shape;233;p40"/>
          <p:cNvSpPr txBox="1"/>
          <p:nvPr>
            <p:ph idx="1" type="body"/>
          </p:nvPr>
        </p:nvSpPr>
        <p:spPr>
          <a:xfrm>
            <a:off x="361850" y="1441375"/>
            <a:ext cx="8077200" cy="3340200"/>
          </a:xfrm>
          <a:prstGeom prst="rect">
            <a:avLst/>
          </a:prstGeom>
          <a:noFill/>
          <a:ln>
            <a:noFill/>
          </a:ln>
        </p:spPr>
        <p:txBody>
          <a:bodyPr anchorCtr="0" anchor="t" bIns="58600" lIns="0" spcFirstLastPara="1" rIns="108000" wrap="square" tIns="58600">
            <a:noAutofit/>
          </a:bodyPr>
          <a:lstStyle/>
          <a:p>
            <a:pPr indent="0" lvl="0" marL="0" rtl="0" algn="l">
              <a:lnSpc>
                <a:spcPct val="115000"/>
              </a:lnSpc>
              <a:spcBef>
                <a:spcPts val="0"/>
              </a:spcBef>
              <a:spcAft>
                <a:spcPts val="0"/>
              </a:spcAft>
              <a:buNone/>
            </a:pPr>
            <a:r>
              <a:rPr lang="fi-FI" sz="1800">
                <a:solidFill>
                  <a:srgbClr val="595959"/>
                </a:solidFill>
                <a:latin typeface="Arial"/>
                <a:ea typeface="Arial"/>
                <a:cs typeface="Arial"/>
                <a:sym typeface="Arial"/>
              </a:rPr>
              <a:t>Keskustelkaa parin kanssa seuraavista asioista:</a:t>
            </a:r>
            <a:endParaRPr sz="1800">
              <a:solidFill>
                <a:srgbClr val="595959"/>
              </a:solidFill>
              <a:latin typeface="Arial"/>
              <a:ea typeface="Arial"/>
              <a:cs typeface="Arial"/>
              <a:sym typeface="Arial"/>
            </a:endParaRPr>
          </a:p>
          <a:p>
            <a:pPr indent="-342900" lvl="0" marL="457200" rtl="0" algn="l">
              <a:lnSpc>
                <a:spcPct val="115000"/>
              </a:lnSpc>
              <a:spcBef>
                <a:spcPts val="1200"/>
              </a:spcBef>
              <a:spcAft>
                <a:spcPts val="0"/>
              </a:spcAft>
              <a:buClr>
                <a:srgbClr val="595959"/>
              </a:buClr>
              <a:buSzPts val="1800"/>
              <a:buAutoNum type="arabicPeriod"/>
            </a:pPr>
            <a:r>
              <a:rPr lang="fi-FI" sz="1800">
                <a:solidFill>
                  <a:srgbClr val="595959"/>
                </a:solidFill>
                <a:latin typeface="Arial"/>
                <a:ea typeface="Arial"/>
                <a:cs typeface="Arial"/>
                <a:sym typeface="Arial"/>
              </a:rPr>
              <a:t>Milloin tuntuu turvalliselta sanoa “ei”? Mitkä asiat helpottavat sitä?</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AutoNum type="arabicPeriod"/>
            </a:pPr>
            <a:r>
              <a:rPr lang="fi-FI" sz="1800">
                <a:solidFill>
                  <a:srgbClr val="595959"/>
                </a:solidFill>
                <a:latin typeface="Arial"/>
                <a:ea typeface="Arial"/>
                <a:cs typeface="Arial"/>
                <a:sym typeface="Arial"/>
              </a:rPr>
              <a:t>Milloin tuntuu vaikealta sanoa “ei”? Mitkä asiat tekevät ein sanomisesta vaikeaa?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AutoNum type="arabicPeriod"/>
            </a:pPr>
            <a:r>
              <a:rPr lang="fi-FI" sz="1800">
                <a:solidFill>
                  <a:srgbClr val="595959"/>
                </a:solidFill>
                <a:latin typeface="Arial"/>
                <a:ea typeface="Arial"/>
                <a:cs typeface="Arial"/>
                <a:sym typeface="Arial"/>
              </a:rPr>
              <a:t>Miten voi sanoa toiselle, että hänen on ok kieltäytyä jostain tai myös keskeyttää tekeminen tai osallistuminen? Oletko kuullut jonkun sanovan jotain tällaista? Koulussa, riparilla, perheessä, ystävien kesken, deittaillessa? Miten hän sanoi sen?</a:t>
            </a:r>
            <a:endParaRPr sz="1500">
              <a:solidFill>
                <a:srgbClr val="595959"/>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2420">
                <a:solidFill>
                  <a:schemeClr val="accent5"/>
                </a:solidFill>
                <a:latin typeface="Barlow ExtraBold"/>
                <a:ea typeface="Barlow ExtraBold"/>
                <a:cs typeface="Barlow ExtraBold"/>
                <a:sym typeface="Barlow ExtraBold"/>
              </a:rPr>
              <a:t>Miten jutella suostumuksesta? Turvallisuuden sanoittamisen esimerkkejä</a:t>
            </a:r>
            <a:endParaRPr b="0" sz="4000">
              <a:solidFill>
                <a:schemeClr val="accent5"/>
              </a:solidFill>
              <a:latin typeface="Barlow ExtraBold"/>
              <a:ea typeface="Barlow ExtraBold"/>
              <a:cs typeface="Barlow ExtraBold"/>
              <a:sym typeface="Barlow ExtraBold"/>
            </a:endParaRPr>
          </a:p>
        </p:txBody>
      </p:sp>
      <p:sp>
        <p:nvSpPr>
          <p:cNvPr id="239" name="Google Shape;239;p41"/>
          <p:cNvSpPr txBox="1"/>
          <p:nvPr>
            <p:ph idx="1" type="body"/>
          </p:nvPr>
        </p:nvSpPr>
        <p:spPr>
          <a:xfrm>
            <a:off x="361850" y="1441375"/>
            <a:ext cx="8077200" cy="3340200"/>
          </a:xfrm>
          <a:prstGeom prst="rect">
            <a:avLst/>
          </a:prstGeom>
          <a:noFill/>
          <a:ln>
            <a:noFill/>
          </a:ln>
        </p:spPr>
        <p:txBody>
          <a:bodyPr anchorCtr="0" anchor="t" bIns="58600" lIns="0" spcFirstLastPara="1" rIns="108000" wrap="square" tIns="58600">
            <a:noAutofit/>
          </a:bodyPr>
          <a:lstStyle/>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Tosi ok jos et halua.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Mulle sopii ihan miten päin vain.</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Tehdään niin kuin molemmista/kaikista tuntuu hyvältä.</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Aina saa muuttaa mieltä. Voi kokeilla ja sitten lopettaa, jos ei tykkää.</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Ei ole pakko osallistua, jos ei juuri nyt innosta.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Mä olisin tosi innostunut tästä, mutta ei paineita.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Voidaan kokeilla joskus muulloinkin, ei kiirettä.</a:t>
            </a:r>
            <a:endParaRPr sz="1800">
              <a:solidFill>
                <a:srgbClr val="595959"/>
              </a:solidFill>
              <a:latin typeface="Arial"/>
              <a:ea typeface="Arial"/>
              <a:cs typeface="Arial"/>
              <a:sym typeface="Arial"/>
            </a:endParaRPr>
          </a:p>
          <a:p>
            <a:pPr indent="0" lvl="0" marL="457200" rtl="0" algn="l">
              <a:lnSpc>
                <a:spcPct val="115000"/>
              </a:lnSpc>
              <a:spcBef>
                <a:spcPts val="1200"/>
              </a:spcBef>
              <a:spcAft>
                <a:spcPts val="1200"/>
              </a:spcAft>
              <a:buNone/>
            </a:pPr>
            <a:r>
              <a:rPr lang="fi-FI" sz="1800">
                <a:solidFill>
                  <a:srgbClr val="595959"/>
                </a:solidFill>
                <a:latin typeface="Arial"/>
                <a:ea typeface="Arial"/>
                <a:cs typeface="Arial"/>
                <a:sym typeface="Arial"/>
              </a:rPr>
              <a:t>→ tärkeää antaa toiselle tilaa miettiä, mitä haluaa ja tehdä päätös rauhassa. Ilman painostusta ja kiireen tuntua.</a:t>
            </a:r>
            <a:endParaRPr sz="1800">
              <a:solidFill>
                <a:srgbClr val="59595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2891743" y="806238"/>
            <a:ext cx="6014100" cy="3531000"/>
          </a:xfrm>
          <a:prstGeom prst="rect">
            <a:avLst/>
          </a:prstGeom>
          <a:noFill/>
          <a:ln>
            <a:noFill/>
          </a:ln>
        </p:spPr>
        <p:txBody>
          <a:bodyPr anchorCtr="0" anchor="ctr" bIns="324000" lIns="216000" spcFirstLastPara="1" rIns="612000" wrap="square" tIns="180000">
            <a:noAutofit/>
          </a:bodyPr>
          <a:lstStyle/>
          <a:p>
            <a:pPr indent="0" lvl="0" marL="0" rtl="0" algn="l">
              <a:lnSpc>
                <a:spcPct val="91666"/>
              </a:lnSpc>
              <a:spcBef>
                <a:spcPts val="0"/>
              </a:spcBef>
              <a:spcAft>
                <a:spcPts val="0"/>
              </a:spcAft>
              <a:buClr>
                <a:srgbClr val="000000"/>
              </a:buClr>
              <a:buSzPts val="990"/>
              <a:buFont typeface="Arial"/>
              <a:buNone/>
            </a:pPr>
            <a:r>
              <a:rPr lang="fi-FI" sz="2740">
                <a:solidFill>
                  <a:schemeClr val="dk2"/>
                </a:solidFill>
                <a:latin typeface="Barlow SemiBold"/>
                <a:ea typeface="Barlow SemiBold"/>
                <a:cs typeface="Barlow SemiBold"/>
                <a:sym typeface="Barlow SemiBold"/>
              </a:rPr>
              <a:t>“Helppoa on suostumuksessa se että voit sanoa että onko se okei vai ei ja sitten taas hankalaa voi olla sanoa ei tilanteeseen jossa et halua olla mutta et halua sanoa ei koska toinen haluaa sitä niin kovasti.”</a:t>
            </a:r>
            <a:endParaRPr>
              <a:solidFill>
                <a:schemeClr val="dk2"/>
              </a:solidFill>
              <a:latin typeface="Barlow SemiBold"/>
              <a:ea typeface="Barlow SemiBold"/>
              <a:cs typeface="Barlow SemiBold"/>
              <a:sym typeface="Barlow SemiBold"/>
            </a:endParaRPr>
          </a:p>
        </p:txBody>
      </p:sp>
      <p:pic>
        <p:nvPicPr>
          <p:cNvPr id="245" name="Google Shape;245;p42"/>
          <p:cNvPicPr preferRelativeResize="0"/>
          <p:nvPr/>
        </p:nvPicPr>
        <p:blipFill rotWithShape="1">
          <a:blip r:embed="rId3">
            <a:alphaModFix/>
          </a:blip>
          <a:srcRect b="0" l="0" r="0" t="0"/>
          <a:stretch/>
        </p:blipFill>
        <p:spPr>
          <a:xfrm>
            <a:off x="702733" y="1359462"/>
            <a:ext cx="1964284" cy="19642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1" type="body"/>
          </p:nvPr>
        </p:nvSpPr>
        <p:spPr>
          <a:xfrm>
            <a:off x="405228" y="1430615"/>
            <a:ext cx="7645070" cy="3010756"/>
          </a:xfrm>
          <a:prstGeom prst="rect">
            <a:avLst/>
          </a:prstGeom>
          <a:noFill/>
          <a:ln>
            <a:noFill/>
          </a:ln>
        </p:spPr>
        <p:txBody>
          <a:bodyPr anchorCtr="0" anchor="t" bIns="58600" lIns="0" spcFirstLastPara="1" rIns="108000" wrap="square" tIns="58600">
            <a:noAutofit/>
          </a:bodyPr>
          <a:lstStyle/>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Mistä suostumus koostuu ja TATTI-muistisääntö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Omat rajat</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Miten ympärillä oleva yhteiskunta ja kulttuuri vaikuttaa suostumukseen?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Mitä kristillinen kulttuuri ja etiikka sanoo suostumuksesta</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Parikeskustelu: miten jutella suostumuksesta? </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Erilaiset auttavat tahot</a:t>
            </a:r>
            <a:endParaRPr sz="1900">
              <a:solidFill>
                <a:srgbClr val="595959"/>
              </a:solidFill>
            </a:endParaRPr>
          </a:p>
          <a:p>
            <a:pPr indent="-264700" lvl="0" marL="252000" rtl="0" algn="l">
              <a:lnSpc>
                <a:spcPct val="115000"/>
              </a:lnSpc>
              <a:spcBef>
                <a:spcPts val="0"/>
              </a:spcBef>
              <a:spcAft>
                <a:spcPts val="0"/>
              </a:spcAft>
              <a:buClr>
                <a:srgbClr val="595959"/>
              </a:buClr>
              <a:buSzPts val="1900"/>
              <a:buFont typeface="Roboto"/>
              <a:buChar char="•"/>
            </a:pPr>
            <a:r>
              <a:rPr lang="fi-FI" sz="1900">
                <a:solidFill>
                  <a:srgbClr val="595959"/>
                </a:solidFill>
              </a:rPr>
              <a:t>Miten tukea ystävää</a:t>
            </a:r>
            <a:endParaRPr sz="1900"/>
          </a:p>
        </p:txBody>
      </p:sp>
      <p:sp>
        <p:nvSpPr>
          <p:cNvPr id="144" name="Google Shape;144;p25"/>
          <p:cNvSpPr txBox="1"/>
          <p:nvPr>
            <p:ph type="title"/>
          </p:nvPr>
        </p:nvSpPr>
        <p:spPr>
          <a:xfrm>
            <a:off x="405229" y="222215"/>
            <a:ext cx="7645069" cy="114545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lang="fi-FI">
                <a:solidFill>
                  <a:schemeClr val="accent5"/>
                </a:solidFill>
              </a:rPr>
              <a:t>Sisältö:</a:t>
            </a:r>
            <a:endParaRPr>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3"/>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200">
                <a:solidFill>
                  <a:schemeClr val="accent5"/>
                </a:solidFill>
                <a:latin typeface="Barlow ExtraBold"/>
                <a:ea typeface="Barlow ExtraBold"/>
                <a:cs typeface="Barlow ExtraBold"/>
                <a:sym typeface="Barlow ExtraBold"/>
              </a:rPr>
              <a:t>Erilaiset auttavat tahot </a:t>
            </a:r>
            <a:endParaRPr b="0" sz="1620">
              <a:solidFill>
                <a:schemeClr val="accent5"/>
              </a:solidFill>
              <a:latin typeface="Barlow ExtraBold"/>
              <a:ea typeface="Barlow ExtraBold"/>
              <a:cs typeface="Barlow ExtraBold"/>
              <a:sym typeface="Barlow ExtraBold"/>
            </a:endParaRPr>
          </a:p>
        </p:txBody>
      </p:sp>
      <p:sp>
        <p:nvSpPr>
          <p:cNvPr id="251" name="Google Shape;251;p43"/>
          <p:cNvSpPr txBox="1"/>
          <p:nvPr>
            <p:ph idx="1" type="body"/>
          </p:nvPr>
        </p:nvSpPr>
        <p:spPr>
          <a:xfrm>
            <a:off x="361850" y="1307300"/>
            <a:ext cx="8077200" cy="3340200"/>
          </a:xfrm>
          <a:prstGeom prst="rect">
            <a:avLst/>
          </a:prstGeom>
          <a:noFill/>
          <a:ln>
            <a:noFill/>
          </a:ln>
        </p:spPr>
        <p:txBody>
          <a:bodyPr anchorCtr="0" anchor="t" bIns="58600" lIns="0" spcFirstLastPara="1" rIns="108000" wrap="square" tIns="58600">
            <a:noAutofit/>
          </a:bodyPr>
          <a:lstStyle/>
          <a:p>
            <a:pPr indent="0" lvl="0" marL="0" rtl="0" algn="l">
              <a:lnSpc>
                <a:spcPct val="115000"/>
              </a:lnSpc>
              <a:spcBef>
                <a:spcPts val="0"/>
              </a:spcBef>
              <a:spcAft>
                <a:spcPts val="0"/>
              </a:spcAft>
              <a:buClr>
                <a:schemeClr val="dk1"/>
              </a:buClr>
              <a:buSzPts val="1100"/>
              <a:buFont typeface="Arial"/>
              <a:buNone/>
            </a:pPr>
            <a:r>
              <a:rPr lang="fi-FI" sz="1600">
                <a:solidFill>
                  <a:srgbClr val="595959"/>
                </a:solidFill>
                <a:latin typeface="Arial"/>
                <a:ea typeface="Arial"/>
                <a:cs typeface="Arial"/>
                <a:sym typeface="Arial"/>
              </a:rPr>
              <a:t>Jos sinulle tulee muistoja tilanteista, joissa rajojasi on ylitetty, on tärkeää, että puhut niistä turvalliselle aikuiselle. </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600">
                <a:solidFill>
                  <a:srgbClr val="595959"/>
                </a:solidFill>
                <a:latin typeface="Arial"/>
                <a:ea typeface="Arial"/>
                <a:cs typeface="Arial"/>
                <a:sym typeface="Arial"/>
              </a:rPr>
              <a:t>Jos sinulla ei ole turvallista aikuista voit olla esimerkiksi yhteydessä:</a:t>
            </a:r>
            <a:endParaRPr sz="1600">
              <a:solidFill>
                <a:srgbClr val="595959"/>
              </a:solidFill>
              <a:latin typeface="Arial"/>
              <a:ea typeface="Arial"/>
              <a:cs typeface="Arial"/>
              <a:sym typeface="Arial"/>
            </a:endParaRPr>
          </a:p>
          <a:p>
            <a:pPr indent="-330200" lvl="0" marL="914400" rtl="0" algn="l">
              <a:lnSpc>
                <a:spcPct val="115000"/>
              </a:lnSpc>
              <a:spcBef>
                <a:spcPts val="1200"/>
              </a:spcBef>
              <a:spcAft>
                <a:spcPts val="0"/>
              </a:spcAft>
              <a:buClr>
                <a:srgbClr val="595959"/>
              </a:buClr>
              <a:buSzPts val="1600"/>
              <a:buFont typeface="Arial"/>
              <a:buChar char="-"/>
            </a:pPr>
            <a:r>
              <a:rPr lang="fi-FI" sz="1600">
                <a:solidFill>
                  <a:srgbClr val="595959"/>
                </a:solidFill>
                <a:latin typeface="Arial"/>
                <a:ea typeface="Arial"/>
                <a:cs typeface="Arial"/>
                <a:sym typeface="Arial"/>
              </a:rPr>
              <a:t>Nuorten Exit </a:t>
            </a:r>
            <a:r>
              <a:rPr lang="fi-FI" sz="1600" u="sng">
                <a:solidFill>
                  <a:schemeClr val="hlink"/>
                </a:solidFill>
                <a:latin typeface="Arial"/>
                <a:ea typeface="Arial"/>
                <a:cs typeface="Arial"/>
                <a:sym typeface="Arial"/>
                <a:hlinkClick r:id="rId3"/>
              </a:rPr>
              <a:t>https://nuortenexit.fi/</a:t>
            </a:r>
            <a:endParaRPr sz="1600">
              <a:solidFill>
                <a:srgbClr val="595959"/>
              </a:solidFill>
              <a:latin typeface="Arial"/>
              <a:ea typeface="Arial"/>
              <a:cs typeface="Arial"/>
              <a:sym typeface="Arial"/>
            </a:endParaRPr>
          </a:p>
          <a:p>
            <a:pPr indent="-330200" lvl="0" marL="914400" rtl="0" algn="l">
              <a:lnSpc>
                <a:spcPct val="115000"/>
              </a:lnSpc>
              <a:spcBef>
                <a:spcPts val="0"/>
              </a:spcBef>
              <a:spcAft>
                <a:spcPts val="0"/>
              </a:spcAft>
              <a:buClr>
                <a:srgbClr val="595959"/>
              </a:buClr>
              <a:buSzPts val="1600"/>
              <a:buFont typeface="Arial"/>
              <a:buChar char="-"/>
            </a:pPr>
            <a:r>
              <a:rPr lang="fi-FI" sz="1600">
                <a:solidFill>
                  <a:srgbClr val="595959"/>
                </a:solidFill>
                <a:latin typeface="Arial"/>
                <a:ea typeface="Arial"/>
                <a:cs typeface="Arial"/>
                <a:sym typeface="Arial"/>
              </a:rPr>
              <a:t>Sua Varten Somessa @suavarten_official (IG, Snapchat, TikTok)</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fi-FI" sz="1600">
                <a:solidFill>
                  <a:srgbClr val="595959"/>
                </a:solidFill>
                <a:latin typeface="Arial"/>
                <a:ea typeface="Arial"/>
                <a:cs typeface="Arial"/>
                <a:sym typeface="Arial"/>
              </a:rPr>
              <a:t>Nuorilla suostumukseen kuuluu tärkeänä myös suojaikärajat, joista esimerkiksi Exitin sivuilta löytyy helposti tietoa.</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solidFill>
                <a:srgbClr val="595959"/>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1600">
              <a:solidFill>
                <a:srgbClr val="595959"/>
              </a:solidFill>
              <a:latin typeface="Arial"/>
              <a:ea typeface="Arial"/>
              <a:cs typeface="Arial"/>
              <a:sym typeface="Arial"/>
            </a:endParaRPr>
          </a:p>
          <a:p>
            <a:pPr indent="0" lvl="0" marL="0" rtl="0" algn="l">
              <a:lnSpc>
                <a:spcPct val="115000"/>
              </a:lnSpc>
              <a:spcBef>
                <a:spcPts val="1200"/>
              </a:spcBef>
              <a:spcAft>
                <a:spcPts val="1200"/>
              </a:spcAft>
              <a:buNone/>
            </a:pPr>
            <a:r>
              <a:t/>
            </a:r>
            <a:endParaRPr sz="1600">
              <a:solidFill>
                <a:srgbClr val="595959"/>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4"/>
          <p:cNvSpPr txBox="1"/>
          <p:nvPr>
            <p:ph idx="1" type="body"/>
          </p:nvPr>
        </p:nvSpPr>
        <p:spPr>
          <a:xfrm>
            <a:off x="405228" y="1430615"/>
            <a:ext cx="7645200" cy="3010800"/>
          </a:xfrm>
          <a:prstGeom prst="rect">
            <a:avLst/>
          </a:prstGeom>
        </p:spPr>
        <p:txBody>
          <a:bodyPr anchorCtr="0" anchor="t" bIns="58600" lIns="0" spcFirstLastPara="1" rIns="108000" wrap="square" tIns="58600">
            <a:noAutofit/>
          </a:bodyPr>
          <a:lstStyle/>
          <a:p>
            <a:pPr indent="0" lvl="0" marL="0" rtl="0" algn="l">
              <a:spcBef>
                <a:spcPts val="0"/>
              </a:spcBef>
              <a:spcAft>
                <a:spcPts val="0"/>
              </a:spcAft>
              <a:buNone/>
            </a:pPr>
            <a:r>
              <a:rPr lang="fi-FI"/>
              <a:t>Jos epäilet, että ystävällesi on sattunut jotain tai hän on suhteessa, jossa hänen rajojaan rikotaan, voit kysyä häneltä kun hän on kanssasi kahden asiaa esimerkiksi seuraavilla kysymyksillä:</a:t>
            </a:r>
            <a:endParaRPr/>
          </a:p>
          <a:p>
            <a:pPr indent="0" lvl="0" marL="0" rtl="0" algn="l">
              <a:spcBef>
                <a:spcPts val="350"/>
              </a:spcBef>
              <a:spcAft>
                <a:spcPts val="0"/>
              </a:spcAft>
              <a:buClr>
                <a:schemeClr val="dk1"/>
              </a:buClr>
              <a:buSzPts val="1100"/>
              <a:buFont typeface="Arial"/>
              <a:buNone/>
            </a:pPr>
            <a:r>
              <a:t/>
            </a:r>
            <a:endParaRPr/>
          </a:p>
          <a:p>
            <a:pPr indent="-336550" lvl="0" marL="457200" rtl="0" algn="l">
              <a:spcBef>
                <a:spcPts val="350"/>
              </a:spcBef>
              <a:spcAft>
                <a:spcPts val="0"/>
              </a:spcAft>
              <a:buSzPts val="1700"/>
              <a:buChar char="•"/>
            </a:pPr>
            <a:r>
              <a:rPr lang="fi-FI"/>
              <a:t>“Onko sulla kaikki ok? Onko tapahtunut jotain joka painaa sua?”</a:t>
            </a:r>
            <a:endParaRPr/>
          </a:p>
          <a:p>
            <a:pPr indent="-336550" lvl="0" marL="457200" rtl="0" algn="l">
              <a:spcBef>
                <a:spcPts val="0"/>
              </a:spcBef>
              <a:spcAft>
                <a:spcPts val="0"/>
              </a:spcAft>
              <a:buSzPts val="1700"/>
              <a:buChar char="•"/>
            </a:pPr>
            <a:r>
              <a:rPr lang="fi-FI"/>
              <a:t>“Pelottaako sua x:n kanssa?”</a:t>
            </a:r>
            <a:endParaRPr/>
          </a:p>
          <a:p>
            <a:pPr indent="-336550" lvl="0" marL="457200" rtl="0" algn="l">
              <a:spcBef>
                <a:spcPts val="0"/>
              </a:spcBef>
              <a:spcAft>
                <a:spcPts val="0"/>
              </a:spcAft>
              <a:buSzPts val="1700"/>
              <a:buChar char="•"/>
            </a:pPr>
            <a:r>
              <a:rPr lang="fi-FI"/>
              <a:t>“Tuntuuko, ettei sun rajoja kunnioiteta?”</a:t>
            </a:r>
            <a:endParaRPr/>
          </a:p>
          <a:p>
            <a:pPr indent="0" lvl="0" marL="457200" rtl="0" algn="l">
              <a:spcBef>
                <a:spcPts val="350"/>
              </a:spcBef>
              <a:spcAft>
                <a:spcPts val="0"/>
              </a:spcAft>
              <a:buNone/>
            </a:pPr>
            <a:r>
              <a:t/>
            </a:r>
            <a:endParaRPr/>
          </a:p>
          <a:p>
            <a:pPr indent="0" lvl="0" marL="0" rtl="0" algn="l">
              <a:spcBef>
                <a:spcPts val="350"/>
              </a:spcBef>
              <a:spcAft>
                <a:spcPts val="0"/>
              </a:spcAft>
              <a:buClr>
                <a:schemeClr val="dk1"/>
              </a:buClr>
              <a:buSzPts val="1100"/>
              <a:buFont typeface="Arial"/>
              <a:buNone/>
            </a:pPr>
            <a:r>
              <a:rPr lang="fi-FI"/>
              <a:t>Tärkeää ettet tuomitse tai syyllistä ystävää, vaan tarjoat tukea ja ohjaat auttavan tahon puoleen.</a:t>
            </a:r>
            <a:endParaRPr/>
          </a:p>
          <a:p>
            <a:pPr indent="0" lvl="0" marL="0" rtl="0" algn="l">
              <a:spcBef>
                <a:spcPts val="350"/>
              </a:spcBef>
              <a:spcAft>
                <a:spcPts val="0"/>
              </a:spcAft>
              <a:buClr>
                <a:schemeClr val="dk1"/>
              </a:buClr>
              <a:buSzPts val="1100"/>
              <a:buFont typeface="Arial"/>
              <a:buNone/>
            </a:pPr>
            <a:r>
              <a:t/>
            </a:r>
            <a:endParaRPr/>
          </a:p>
          <a:p>
            <a:pPr indent="0" lvl="0" marL="0" rtl="0" algn="l">
              <a:spcBef>
                <a:spcPts val="350"/>
              </a:spcBef>
              <a:spcAft>
                <a:spcPts val="350"/>
              </a:spcAft>
              <a:buNone/>
            </a:pPr>
            <a:r>
              <a:t/>
            </a:r>
            <a:endParaRPr/>
          </a:p>
        </p:txBody>
      </p:sp>
      <p:sp>
        <p:nvSpPr>
          <p:cNvPr id="258" name="Google Shape;258;p44"/>
          <p:cNvSpPr txBox="1"/>
          <p:nvPr>
            <p:ph type="title"/>
          </p:nvPr>
        </p:nvSpPr>
        <p:spPr>
          <a:xfrm>
            <a:off x="405229" y="222215"/>
            <a:ext cx="7645200" cy="1145400"/>
          </a:xfrm>
          <a:prstGeom prst="rect">
            <a:avLst/>
          </a:prstGeom>
        </p:spPr>
        <p:txBody>
          <a:bodyPr anchorCtr="0" anchor="ctr" bIns="0" lIns="0" spcFirstLastPara="1" rIns="117200" wrap="square" tIns="58600">
            <a:noAutofit/>
          </a:bodyPr>
          <a:lstStyle/>
          <a:p>
            <a:pPr indent="0" lvl="0" marL="0" rtl="0" algn="l">
              <a:spcBef>
                <a:spcPts val="0"/>
              </a:spcBef>
              <a:spcAft>
                <a:spcPts val="0"/>
              </a:spcAft>
              <a:buNone/>
            </a:pPr>
            <a:r>
              <a:rPr lang="fi-FI"/>
              <a:t>M</a:t>
            </a:r>
            <a:r>
              <a:rPr lang="fi-FI"/>
              <a:t>iten tukea ystävää?</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120">
                <a:solidFill>
                  <a:schemeClr val="accent5"/>
                </a:solidFill>
                <a:latin typeface="Barlow ExtraBold"/>
                <a:ea typeface="Barlow ExtraBold"/>
                <a:cs typeface="Barlow ExtraBold"/>
                <a:sym typeface="Barlow ExtraBold"/>
              </a:rPr>
              <a:t>Tuki riparilla ja seurakunnassa</a:t>
            </a:r>
            <a:endParaRPr b="0" sz="4700">
              <a:solidFill>
                <a:schemeClr val="accent5"/>
              </a:solidFill>
              <a:latin typeface="Barlow ExtraBold"/>
              <a:ea typeface="Barlow ExtraBold"/>
              <a:cs typeface="Barlow ExtraBold"/>
              <a:sym typeface="Barlow ExtraBold"/>
            </a:endParaRPr>
          </a:p>
        </p:txBody>
      </p:sp>
      <p:sp>
        <p:nvSpPr>
          <p:cNvPr id="264" name="Google Shape;264;p45"/>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0" lvl="0" marL="0" rtl="0" algn="l">
              <a:lnSpc>
                <a:spcPct val="115000"/>
              </a:lnSpc>
              <a:spcBef>
                <a:spcPts val="0"/>
              </a:spcBef>
              <a:spcAft>
                <a:spcPts val="0"/>
              </a:spcAft>
              <a:buNone/>
            </a:pPr>
            <a:r>
              <a:rPr lang="fi-FI" sz="1600">
                <a:solidFill>
                  <a:srgbClr val="595959"/>
                </a:solidFill>
                <a:latin typeface="Arial"/>
                <a:ea typeface="Arial"/>
                <a:cs typeface="Arial"/>
                <a:sym typeface="Arial"/>
              </a:rPr>
              <a:t>Voit aina jutella oman riparin tai muiden seurakunnan aikuisten kanssa.  </a:t>
            </a:r>
            <a:endParaRPr sz="1600">
              <a:solidFill>
                <a:srgbClr val="595959"/>
              </a:solidFill>
              <a:latin typeface="Arial"/>
              <a:ea typeface="Arial"/>
              <a:cs typeface="Arial"/>
              <a:sym typeface="Arial"/>
            </a:endParaRPr>
          </a:p>
          <a:p>
            <a:pPr indent="0" lvl="0" marL="0" rtl="0" algn="l">
              <a:lnSpc>
                <a:spcPct val="115000"/>
              </a:lnSpc>
              <a:spcBef>
                <a:spcPts val="800"/>
              </a:spcBef>
              <a:spcAft>
                <a:spcPts val="800"/>
              </a:spcAft>
              <a:buClr>
                <a:schemeClr val="dk1"/>
              </a:buClr>
              <a:buSzPts val="1100"/>
              <a:buFont typeface="Arial"/>
              <a:buNone/>
            </a:pPr>
            <a:r>
              <a:rPr lang="fi-FI" sz="1600">
                <a:solidFill>
                  <a:srgbClr val="595959"/>
                </a:solidFill>
                <a:latin typeface="Arial"/>
                <a:ea typeface="Arial"/>
                <a:cs typeface="Arial"/>
                <a:sym typeface="Arial"/>
              </a:rPr>
              <a:t>(Tähän voi myös lisätä paikallisia auttavia tahoja) </a:t>
            </a:r>
            <a:endParaRPr sz="1600">
              <a:solidFill>
                <a:srgbClr val="595959"/>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1353614" y="1220070"/>
            <a:ext cx="3686400" cy="2585400"/>
          </a:xfrm>
          <a:prstGeom prst="rect">
            <a:avLst/>
          </a:prstGeom>
          <a:noFill/>
          <a:ln>
            <a:noFill/>
          </a:ln>
        </p:spPr>
        <p:txBody>
          <a:bodyPr anchorCtr="0" anchor="ctr" bIns="324000" lIns="180000" spcFirstLastPara="1" rIns="360000" wrap="square" tIns="180000">
            <a:noAutofit/>
          </a:bodyPr>
          <a:lstStyle/>
          <a:p>
            <a:pPr indent="0" lvl="0" marL="0" rtl="0" algn="l">
              <a:lnSpc>
                <a:spcPct val="100000"/>
              </a:lnSpc>
              <a:spcBef>
                <a:spcPts val="0"/>
              </a:spcBef>
              <a:spcAft>
                <a:spcPts val="0"/>
              </a:spcAft>
              <a:buClr>
                <a:schemeClr val="accent5"/>
              </a:buClr>
              <a:buSzPts val="4000"/>
              <a:buFont typeface="Barlow Black"/>
              <a:buNone/>
            </a:pPr>
            <a:r>
              <a:rPr lang="fi-FI" sz="3700"/>
              <a:t>Taustatietoa oppitunnin pitäjille</a:t>
            </a:r>
            <a:endParaRPr sz="3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3120">
                <a:solidFill>
                  <a:schemeClr val="accent5"/>
                </a:solidFill>
                <a:latin typeface="Barlow ExtraBold"/>
                <a:ea typeface="Barlow ExtraBold"/>
                <a:cs typeface="Barlow ExtraBold"/>
                <a:sym typeface="Barlow ExtraBold"/>
              </a:rPr>
              <a:t>Taustatietoa ja lisätukea:</a:t>
            </a:r>
            <a:endParaRPr b="0" sz="4700">
              <a:solidFill>
                <a:schemeClr val="accent5"/>
              </a:solidFill>
              <a:latin typeface="Barlow ExtraBold"/>
              <a:ea typeface="Barlow ExtraBold"/>
              <a:cs typeface="Barlow ExtraBold"/>
              <a:sym typeface="Barlow ExtraBold"/>
            </a:endParaRPr>
          </a:p>
        </p:txBody>
      </p:sp>
      <p:sp>
        <p:nvSpPr>
          <p:cNvPr id="275" name="Google Shape;275;p47"/>
          <p:cNvSpPr txBox="1"/>
          <p:nvPr>
            <p:ph idx="1" type="body"/>
          </p:nvPr>
        </p:nvSpPr>
        <p:spPr>
          <a:xfrm>
            <a:off x="361850" y="1053675"/>
            <a:ext cx="8077200" cy="3340200"/>
          </a:xfrm>
          <a:prstGeom prst="rect">
            <a:avLst/>
          </a:prstGeom>
          <a:noFill/>
          <a:ln>
            <a:noFill/>
          </a:ln>
        </p:spPr>
        <p:txBody>
          <a:bodyPr anchorCtr="0" anchor="t" bIns="58600" lIns="0" spcFirstLastPara="1" rIns="108000" wrap="square" tIns="58600">
            <a:noAutofit/>
          </a:bodyPr>
          <a:lstStyle/>
          <a:p>
            <a:pPr indent="0" lvl="0" marL="0" rtl="0" algn="l">
              <a:lnSpc>
                <a:spcPct val="115000"/>
              </a:lnSpc>
              <a:spcBef>
                <a:spcPts val="0"/>
              </a:spcBef>
              <a:spcAft>
                <a:spcPts val="0"/>
              </a:spcAft>
              <a:buNone/>
            </a:pPr>
            <a:r>
              <a:rPr lang="fi-FI" sz="1200">
                <a:solidFill>
                  <a:srgbClr val="595959"/>
                </a:solidFill>
                <a:latin typeface="Arial"/>
                <a:ea typeface="Arial"/>
                <a:cs typeface="Arial"/>
                <a:sym typeface="Arial"/>
              </a:rPr>
              <a:t>Nuorien kokemasta ja tekemästä seksuaalisuutta loukkaavasta väkivallasta löytyy parhaiten ja ikäsopivasti tietoa juuri </a:t>
            </a:r>
            <a:r>
              <a:rPr b="1" lang="fi-FI" sz="1200">
                <a:solidFill>
                  <a:srgbClr val="595959"/>
                </a:solidFill>
                <a:latin typeface="Arial"/>
                <a:ea typeface="Arial"/>
                <a:cs typeface="Arial"/>
                <a:sym typeface="Arial"/>
              </a:rPr>
              <a:t>Nuorten Exit</a:t>
            </a:r>
            <a:r>
              <a:rPr lang="fi-FI" sz="1200">
                <a:solidFill>
                  <a:srgbClr val="595959"/>
                </a:solidFill>
                <a:latin typeface="Arial"/>
                <a:ea typeface="Arial"/>
                <a:cs typeface="Arial"/>
                <a:sym typeface="Arial"/>
              </a:rPr>
              <a:t>in, </a:t>
            </a:r>
            <a:r>
              <a:rPr b="1" lang="fi-FI" sz="1200">
                <a:solidFill>
                  <a:srgbClr val="595959"/>
                </a:solidFill>
                <a:latin typeface="Arial"/>
                <a:ea typeface="Arial"/>
                <a:cs typeface="Arial"/>
                <a:sym typeface="Arial"/>
              </a:rPr>
              <a:t>Sua Varten Somessa</a:t>
            </a:r>
            <a:r>
              <a:rPr lang="fi-FI" sz="1200">
                <a:solidFill>
                  <a:srgbClr val="595959"/>
                </a:solidFill>
                <a:latin typeface="Arial"/>
                <a:ea typeface="Arial"/>
                <a:cs typeface="Arial"/>
                <a:sym typeface="Arial"/>
              </a:rPr>
              <a:t> ja </a:t>
            </a:r>
            <a:r>
              <a:rPr b="1" lang="fi-FI" sz="1200">
                <a:solidFill>
                  <a:srgbClr val="595959"/>
                </a:solidFill>
                <a:latin typeface="Arial"/>
                <a:ea typeface="Arial"/>
                <a:cs typeface="Arial"/>
                <a:sym typeface="Arial"/>
              </a:rPr>
              <a:t>Tyttöjen ja Poikien talojen</a:t>
            </a:r>
            <a:r>
              <a:rPr lang="fi-FI" sz="1200">
                <a:solidFill>
                  <a:srgbClr val="595959"/>
                </a:solidFill>
                <a:latin typeface="Arial"/>
                <a:ea typeface="Arial"/>
                <a:cs typeface="Arial"/>
                <a:sym typeface="Arial"/>
              </a:rPr>
              <a:t> -sivuilta</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b="1" lang="fi-FI" sz="1200">
                <a:solidFill>
                  <a:srgbClr val="595959"/>
                </a:solidFill>
                <a:latin typeface="Arial"/>
                <a:ea typeface="Arial"/>
                <a:cs typeface="Arial"/>
                <a:sym typeface="Arial"/>
              </a:rPr>
              <a:t>Digitaaliset rajat:</a:t>
            </a:r>
            <a:endParaRPr b="1"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u="sng">
                <a:solidFill>
                  <a:schemeClr val="hlink"/>
                </a:solidFill>
                <a:latin typeface="Arial"/>
                <a:ea typeface="Arial"/>
                <a:cs typeface="Arial"/>
                <a:sym typeface="Arial"/>
                <a:hlinkClick r:id="rId3"/>
              </a:rPr>
              <a:t>https://naistenlinja.fi/materiaalit-ja-oppaat/</a:t>
            </a:r>
            <a:r>
              <a:rPr lang="fi-FI" sz="1200">
                <a:solidFill>
                  <a:srgbClr val="595959"/>
                </a:solidFill>
                <a:latin typeface="Arial"/>
                <a:ea typeface="Arial"/>
                <a:cs typeface="Arial"/>
                <a:sym typeface="Arial"/>
              </a:rPr>
              <a:t> Naisten Linjan oppaita digitaaliseen väkivaltaan liittyen </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u="sng">
                <a:solidFill>
                  <a:schemeClr val="hlink"/>
                </a:solidFill>
                <a:latin typeface="Arial"/>
                <a:ea typeface="Arial"/>
                <a:cs typeface="Arial"/>
                <a:sym typeface="Arial"/>
                <a:hlinkClick r:id="rId4"/>
              </a:rPr>
              <a:t>https://nuortenexit.fi/35-vastaamatonta-puhelua/</a:t>
            </a:r>
            <a:r>
              <a:rPr lang="fi-FI" sz="1200">
                <a:solidFill>
                  <a:srgbClr val="595959"/>
                </a:solidFill>
                <a:latin typeface="Arial"/>
                <a:ea typeface="Arial"/>
                <a:cs typeface="Arial"/>
                <a:sym typeface="Arial"/>
              </a:rPr>
              <a:t> Nuoren blogi digitaalisesta väkivallasta</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u="sng">
                <a:solidFill>
                  <a:schemeClr val="hlink"/>
                </a:solidFill>
                <a:latin typeface="Arial"/>
                <a:ea typeface="Arial"/>
                <a:cs typeface="Arial"/>
                <a:sym typeface="Arial"/>
                <a:hlinkClick r:id="rId5"/>
              </a:rPr>
              <a:t>https://www.suojellaanlapsia.fi/post/digital-safety-guide-fi</a:t>
            </a:r>
            <a:r>
              <a:rPr lang="fi-FI" sz="1200">
                <a:solidFill>
                  <a:srgbClr val="595959"/>
                </a:solidFill>
                <a:latin typeface="Arial"/>
                <a:ea typeface="Arial"/>
                <a:cs typeface="Arial"/>
                <a:sym typeface="Arial"/>
              </a:rPr>
              <a:t> Digiturvallisuusopas</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u="sng">
                <a:solidFill>
                  <a:schemeClr val="hlink"/>
                </a:solidFill>
                <a:latin typeface="Arial"/>
                <a:ea typeface="Arial"/>
                <a:cs typeface="Arial"/>
                <a:sym typeface="Arial"/>
                <a:hlinkClick r:id="rId6"/>
              </a:rPr>
              <a:t>https://suavartensomessa.fi/category/ilmiot/</a:t>
            </a:r>
            <a:r>
              <a:rPr lang="fi-FI" sz="1200">
                <a:solidFill>
                  <a:srgbClr val="595959"/>
                </a:solidFill>
                <a:latin typeface="Arial"/>
                <a:ea typeface="Arial"/>
                <a:cs typeface="Arial"/>
                <a:sym typeface="Arial"/>
              </a:rPr>
              <a:t> Avataan erilaisia termejä, myös digitaalisiin rajoihin liittyen</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b="1" lang="fi-FI" sz="1200">
                <a:solidFill>
                  <a:srgbClr val="595959"/>
                </a:solidFill>
                <a:latin typeface="Arial"/>
                <a:ea typeface="Arial"/>
                <a:cs typeface="Arial"/>
                <a:sym typeface="Arial"/>
              </a:rPr>
              <a:t>Neuvontaa:</a:t>
            </a:r>
            <a:endParaRPr b="1"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a:solidFill>
                  <a:srgbClr val="595959"/>
                </a:solidFill>
                <a:latin typeface="Arial"/>
                <a:ea typeface="Arial"/>
                <a:cs typeface="Arial"/>
                <a:sym typeface="Arial"/>
              </a:rPr>
              <a:t>Väestöliiton seksuaalineuvonnan chat </a:t>
            </a:r>
            <a:r>
              <a:rPr lang="fi-FI" sz="1200" u="sng">
                <a:solidFill>
                  <a:schemeClr val="hlink"/>
                </a:solidFill>
                <a:latin typeface="Arial"/>
                <a:ea typeface="Arial"/>
                <a:cs typeface="Arial"/>
                <a:sym typeface="Arial"/>
                <a:hlinkClick r:id="rId7"/>
              </a:rPr>
              <a:t>https://www.vaestoliitto.fi/nuoret/seksuaalineuvonta/</a:t>
            </a:r>
            <a:r>
              <a:rPr lang="fi-FI" sz="1200">
                <a:solidFill>
                  <a:srgbClr val="595959"/>
                </a:solidFill>
                <a:latin typeface="Arial"/>
                <a:ea typeface="Arial"/>
                <a:cs typeface="Arial"/>
                <a:sym typeface="Arial"/>
              </a:rPr>
              <a:t> </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a:solidFill>
                  <a:srgbClr val="595959"/>
                </a:solidFill>
                <a:latin typeface="Arial"/>
                <a:ea typeface="Arial"/>
                <a:cs typeface="Arial"/>
                <a:sym typeface="Arial"/>
              </a:rPr>
              <a:t>Poikien puhelin </a:t>
            </a:r>
            <a:r>
              <a:rPr lang="fi-FI" sz="1200" u="sng">
                <a:solidFill>
                  <a:schemeClr val="hlink"/>
                </a:solidFill>
                <a:latin typeface="Arial"/>
                <a:ea typeface="Arial"/>
                <a:cs typeface="Arial"/>
                <a:sym typeface="Arial"/>
                <a:hlinkClick r:id="rId8"/>
              </a:rPr>
              <a:t>https://www.vaestoliitto.fi/poikien-puhelin/</a:t>
            </a:r>
            <a:r>
              <a:rPr lang="fi-FI" sz="1200">
                <a:solidFill>
                  <a:srgbClr val="595959"/>
                </a:solidFill>
                <a:latin typeface="Arial"/>
                <a:ea typeface="Arial"/>
                <a:cs typeface="Arial"/>
                <a:sym typeface="Arial"/>
              </a:rPr>
              <a:t> </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u="sng">
                <a:solidFill>
                  <a:schemeClr val="hlink"/>
                </a:solidFill>
                <a:latin typeface="Arial"/>
                <a:ea typeface="Arial"/>
                <a:cs typeface="Arial"/>
                <a:sym typeface="Arial"/>
                <a:hlinkClick r:id="rId9"/>
              </a:rPr>
              <a:t>https://seta.fi/2026/03/24/setan-uudet-julkaisut-nuorille-seksuaalisuudesta-ja-seksuaalioikeuksista/</a:t>
            </a:r>
            <a:r>
              <a:rPr lang="fi-FI" sz="1200">
                <a:solidFill>
                  <a:srgbClr val="595959"/>
                </a:solidFill>
                <a:latin typeface="Arial"/>
                <a:ea typeface="Arial"/>
                <a:cs typeface="Arial"/>
                <a:sym typeface="Arial"/>
              </a:rPr>
              <a:t> Setan oppaita nuorille</a:t>
            </a:r>
            <a:endParaRPr sz="12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200" u="sng">
                <a:solidFill>
                  <a:schemeClr val="hlink"/>
                </a:solidFill>
                <a:latin typeface="Arial"/>
                <a:ea typeface="Arial"/>
                <a:cs typeface="Arial"/>
                <a:sym typeface="Arial"/>
                <a:hlinkClick r:id="rId10"/>
              </a:rPr>
              <a:t>https://selkoseks.fi/</a:t>
            </a:r>
            <a:r>
              <a:rPr lang="fi-FI" sz="1200">
                <a:solidFill>
                  <a:srgbClr val="595959"/>
                </a:solidFill>
                <a:latin typeface="Arial"/>
                <a:ea typeface="Arial"/>
                <a:cs typeface="Arial"/>
                <a:sym typeface="Arial"/>
              </a:rPr>
              <a:t> Selkokuvia ja tekstiä seksuaalisuudesta</a:t>
            </a:r>
            <a:r>
              <a:rPr lang="fi-FI" sz="1300">
                <a:solidFill>
                  <a:srgbClr val="595959"/>
                </a:solidFill>
                <a:latin typeface="Arial"/>
                <a:ea typeface="Arial"/>
                <a:cs typeface="Arial"/>
                <a:sym typeface="Arial"/>
              </a:rPr>
              <a:t> </a:t>
            </a:r>
            <a:endParaRPr sz="1300">
              <a:solidFill>
                <a:srgbClr val="595959"/>
              </a:solidFill>
              <a:latin typeface="Arial"/>
              <a:ea typeface="Arial"/>
              <a:cs typeface="Arial"/>
              <a:sym typeface="Arial"/>
            </a:endParaRPr>
          </a:p>
          <a:p>
            <a:pPr indent="0" lvl="0" marL="0" rtl="0" algn="l">
              <a:lnSpc>
                <a:spcPct val="115000"/>
              </a:lnSpc>
              <a:spcBef>
                <a:spcPts val="800"/>
              </a:spcBef>
              <a:spcAft>
                <a:spcPts val="0"/>
              </a:spcAft>
              <a:buNone/>
            </a:pPr>
            <a:r>
              <a:rPr lang="fi-FI" sz="1600">
                <a:solidFill>
                  <a:srgbClr val="595959"/>
                </a:solidFill>
                <a:latin typeface="Arial"/>
                <a:ea typeface="Arial"/>
                <a:cs typeface="Arial"/>
                <a:sym typeface="Arial"/>
              </a:rPr>
              <a:t> </a:t>
            </a:r>
            <a:endParaRPr sz="1600">
              <a:solidFill>
                <a:srgbClr val="595959"/>
              </a:solidFill>
              <a:latin typeface="Arial"/>
              <a:ea typeface="Arial"/>
              <a:cs typeface="Arial"/>
              <a:sym typeface="Arial"/>
            </a:endParaRPr>
          </a:p>
          <a:p>
            <a:pPr indent="0" lvl="0" marL="0" rtl="0" algn="l">
              <a:lnSpc>
                <a:spcPct val="115000"/>
              </a:lnSpc>
              <a:spcBef>
                <a:spcPts val="800"/>
              </a:spcBef>
              <a:spcAft>
                <a:spcPts val="800"/>
              </a:spcAft>
              <a:buNone/>
            </a:pPr>
            <a:r>
              <a:t/>
            </a:r>
            <a:endParaRPr sz="1600">
              <a:solidFill>
                <a:srgbClr val="595959"/>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8"/>
          <p:cNvSpPr txBox="1"/>
          <p:nvPr>
            <p:ph type="title"/>
          </p:nvPr>
        </p:nvSpPr>
        <p:spPr>
          <a:xfrm>
            <a:off x="275700" y="168000"/>
            <a:ext cx="8592600" cy="983700"/>
          </a:xfrm>
          <a:prstGeom prst="rect">
            <a:avLst/>
          </a:prstGeom>
          <a:noFill/>
          <a:ln>
            <a:noFill/>
          </a:ln>
        </p:spPr>
        <p:txBody>
          <a:bodyPr anchorCtr="0" anchor="ctr" bIns="0" lIns="0" spcFirstLastPara="1" rIns="117200" wrap="square" tIns="58600">
            <a:noAutofit/>
          </a:bodyPr>
          <a:lstStyle/>
          <a:p>
            <a:pPr indent="0" lvl="0" marL="0" rtl="0" algn="l">
              <a:spcBef>
                <a:spcPts val="0"/>
              </a:spcBef>
              <a:spcAft>
                <a:spcPts val="0"/>
              </a:spcAft>
              <a:buNone/>
            </a:pPr>
            <a:r>
              <a:rPr b="0" lang="fi-FI" sz="4700">
                <a:solidFill>
                  <a:schemeClr val="accent5"/>
                </a:solidFill>
                <a:latin typeface="Barlow ExtraBold"/>
                <a:ea typeface="Barlow ExtraBold"/>
                <a:cs typeface="Barlow ExtraBold"/>
                <a:sym typeface="Barlow ExtraBold"/>
              </a:rPr>
              <a:t>Tämä hanke</a:t>
            </a:r>
            <a:endParaRPr b="0" sz="3120">
              <a:solidFill>
                <a:schemeClr val="accent5"/>
              </a:solidFill>
              <a:latin typeface="Barlow ExtraBold"/>
              <a:ea typeface="Barlow ExtraBold"/>
              <a:cs typeface="Barlow ExtraBold"/>
              <a:sym typeface="Barlow ExtraBold"/>
            </a:endParaRPr>
          </a:p>
        </p:txBody>
      </p:sp>
      <p:sp>
        <p:nvSpPr>
          <p:cNvPr id="281" name="Google Shape;281;p48"/>
          <p:cNvSpPr txBox="1"/>
          <p:nvPr>
            <p:ph idx="1" type="body"/>
          </p:nvPr>
        </p:nvSpPr>
        <p:spPr>
          <a:xfrm>
            <a:off x="361850" y="1195700"/>
            <a:ext cx="8077200" cy="3340200"/>
          </a:xfrm>
          <a:prstGeom prst="rect">
            <a:avLst/>
          </a:prstGeom>
          <a:noFill/>
          <a:ln>
            <a:noFill/>
          </a:ln>
        </p:spPr>
        <p:txBody>
          <a:bodyPr anchorCtr="0" anchor="t" bIns="58600" lIns="0" spcFirstLastPara="1" rIns="108000" wrap="square" tIns="58600">
            <a:noAutofit/>
          </a:bodyPr>
          <a:lstStyle/>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Perustuu laajaan tarpeeseen tehdä suostumuskasvatusta vuonna 2023 päivitetyn raiskauslainsäädännön jälkeen.</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Otto Malmin säätiön rahoittama</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Tehty yhteistyössä asiantuntijoiden </a:t>
            </a:r>
            <a:r>
              <a:rPr lang="fi-FI" sz="1800" u="sng">
                <a:solidFill>
                  <a:schemeClr val="hlink"/>
                </a:solidFill>
                <a:latin typeface="Arial"/>
                <a:ea typeface="Arial"/>
                <a:cs typeface="Arial"/>
                <a:sym typeface="Arial"/>
                <a:hlinkClick r:id="rId3"/>
              </a:rPr>
              <a:t>Elina Nikulainen</a:t>
            </a:r>
            <a:r>
              <a:rPr lang="fi-FI" sz="1800">
                <a:solidFill>
                  <a:srgbClr val="595959"/>
                </a:solidFill>
                <a:latin typeface="Arial"/>
                <a:ea typeface="Arial"/>
                <a:cs typeface="Arial"/>
                <a:sym typeface="Arial"/>
              </a:rPr>
              <a:t> ja Marjut Mulari sekä Lasten ja nuorten keskuksen (LNK) kanssa </a:t>
            </a:r>
            <a:endParaRPr sz="1800">
              <a:solidFill>
                <a:srgbClr val="595959"/>
              </a:solidFill>
              <a:latin typeface="Arial"/>
              <a:ea typeface="Arial"/>
              <a:cs typeface="Arial"/>
              <a:sym typeface="Arial"/>
            </a:endParaRPr>
          </a:p>
          <a:p>
            <a:pPr indent="-342900" lvl="0" marL="457200" rtl="0" algn="l">
              <a:lnSpc>
                <a:spcPct val="115000"/>
              </a:lnSpc>
              <a:spcBef>
                <a:spcPts val="0"/>
              </a:spcBef>
              <a:spcAft>
                <a:spcPts val="0"/>
              </a:spcAft>
              <a:buClr>
                <a:srgbClr val="595959"/>
              </a:buClr>
              <a:buSzPts val="1800"/>
              <a:buChar char="●"/>
            </a:pPr>
            <a:r>
              <a:rPr lang="fi-FI" sz="1800">
                <a:solidFill>
                  <a:srgbClr val="595959"/>
                </a:solidFill>
                <a:latin typeface="Arial"/>
                <a:ea typeface="Arial"/>
                <a:cs typeface="Arial"/>
                <a:sym typeface="Arial"/>
              </a:rPr>
              <a:t>Hanke perustuu kansainvälisiin hyviin käytäntöihin. Hankkeen alussa kerättiin myös nuorten ajatuksia suostumuksesta kyselylomakkeella, johon vastasi lähes 200 isosta ja isoskoulutuksessa olevaa nuorta. Kyselyssä näkyi selvästi, miten tärkeä aihe suostumus nuorille on ja että ripari on sopiva paikka sen käsittelyyn. </a:t>
            </a:r>
            <a:endParaRPr sz="1800">
              <a:solidFill>
                <a:srgbClr val="595959"/>
              </a:solidFill>
              <a:latin typeface="Arial"/>
              <a:ea typeface="Arial"/>
              <a:cs typeface="Arial"/>
              <a:sym typeface="Arial"/>
            </a:endParaRPr>
          </a:p>
          <a:p>
            <a:pPr indent="0" lvl="0" marL="0" rtl="0" algn="l">
              <a:lnSpc>
                <a:spcPct val="115000"/>
              </a:lnSpc>
              <a:spcBef>
                <a:spcPts val="1200"/>
              </a:spcBef>
              <a:spcAft>
                <a:spcPts val="800"/>
              </a:spcAft>
              <a:buNone/>
            </a:pPr>
            <a:r>
              <a:t/>
            </a:r>
            <a:endParaRPr sz="1600">
              <a:solidFill>
                <a:srgbClr val="595959"/>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ph idx="1" type="body"/>
          </p:nvPr>
        </p:nvSpPr>
        <p:spPr>
          <a:xfrm>
            <a:off x="503238" y="3176132"/>
            <a:ext cx="3887400" cy="225300"/>
          </a:xfrm>
          <a:prstGeom prst="rect">
            <a:avLst/>
          </a:prstGeom>
          <a:noFill/>
          <a:ln>
            <a:noFill/>
          </a:ln>
        </p:spPr>
        <p:txBody>
          <a:bodyPr anchorCtr="0" anchor="ctr" bIns="93600" lIns="0" spcFirstLastPara="1" rIns="117200" wrap="square" tIns="0">
            <a:noAutofit/>
          </a:bodyPr>
          <a:lstStyle/>
          <a:p>
            <a:pPr indent="0" lvl="0" marL="0" rtl="0" algn="l">
              <a:lnSpc>
                <a:spcPct val="120000"/>
              </a:lnSpc>
              <a:spcBef>
                <a:spcPts val="0"/>
              </a:spcBef>
              <a:spcAft>
                <a:spcPts val="0"/>
              </a:spcAft>
              <a:buClr>
                <a:srgbClr val="FFFFFF"/>
              </a:buClr>
              <a:buSzPts val="1700"/>
              <a:buFont typeface="Barlow ExtraBold"/>
              <a:buNone/>
            </a:pPr>
            <a:r>
              <a:rPr lang="fi-FI">
                <a:solidFill>
                  <a:schemeClr val="dk2"/>
                </a:solidFill>
              </a:rPr>
              <a:t>Materiaalin tuottajat ja ulkoasu</a:t>
            </a:r>
            <a:endParaRPr>
              <a:solidFill>
                <a:schemeClr val="dk2"/>
              </a:solidFill>
            </a:endParaRPr>
          </a:p>
        </p:txBody>
      </p:sp>
      <p:sp>
        <p:nvSpPr>
          <p:cNvPr id="287" name="Google Shape;287;p49"/>
          <p:cNvSpPr txBox="1"/>
          <p:nvPr>
            <p:ph idx="2" type="body"/>
          </p:nvPr>
        </p:nvSpPr>
        <p:spPr>
          <a:xfrm>
            <a:off x="503238" y="3430681"/>
            <a:ext cx="3887400" cy="750600"/>
          </a:xfrm>
          <a:prstGeom prst="rect">
            <a:avLst/>
          </a:prstGeom>
          <a:noFill/>
          <a:ln>
            <a:noFill/>
          </a:ln>
        </p:spPr>
        <p:txBody>
          <a:bodyPr anchorCtr="0" anchor="t" bIns="58600" lIns="0" spcFirstLastPara="1" rIns="117200" wrap="square" tIns="58600">
            <a:noAutofit/>
          </a:bodyPr>
          <a:lstStyle/>
          <a:p>
            <a:pPr indent="0" lvl="0" marL="0" rtl="0" algn="l">
              <a:lnSpc>
                <a:spcPct val="98571"/>
              </a:lnSpc>
              <a:spcBef>
                <a:spcPts val="0"/>
              </a:spcBef>
              <a:spcAft>
                <a:spcPts val="0"/>
              </a:spcAft>
              <a:buClr>
                <a:srgbClr val="FFFFFF"/>
              </a:buClr>
              <a:buSzPts val="1400"/>
              <a:buFont typeface="Roboto"/>
              <a:buNone/>
            </a:pPr>
            <a:r>
              <a:rPr lang="fi-FI">
                <a:solidFill>
                  <a:schemeClr val="dk2"/>
                </a:solidFill>
              </a:rPr>
              <a:t>Elina Nikulainen</a:t>
            </a:r>
            <a:br>
              <a:rPr lang="fi-FI">
                <a:solidFill>
                  <a:schemeClr val="dk2"/>
                </a:solidFill>
              </a:rPr>
            </a:br>
            <a:r>
              <a:rPr lang="fi-FI">
                <a:solidFill>
                  <a:schemeClr val="dk2"/>
                </a:solidFill>
              </a:rPr>
              <a:t>Marjut Mulari</a:t>
            </a:r>
            <a:endParaRPr>
              <a:solidFill>
                <a:schemeClr val="dk2"/>
              </a:solidFill>
            </a:endParaRPr>
          </a:p>
          <a:p>
            <a:pPr indent="0" lvl="0" marL="0" rtl="0" algn="l">
              <a:lnSpc>
                <a:spcPct val="98571"/>
              </a:lnSpc>
              <a:spcBef>
                <a:spcPts val="2248"/>
              </a:spcBef>
              <a:spcAft>
                <a:spcPts val="0"/>
              </a:spcAft>
              <a:buClr>
                <a:srgbClr val="FFFFFF"/>
              </a:buClr>
              <a:buSzPts val="1400"/>
              <a:buFont typeface="Roboto"/>
              <a:buNone/>
            </a:pPr>
            <a:r>
              <a:rPr lang="fi-FI">
                <a:solidFill>
                  <a:schemeClr val="dk2"/>
                </a:solidFill>
              </a:rPr>
              <a:t>2026</a:t>
            </a:r>
            <a:endParaRPr>
              <a:solidFill>
                <a:schemeClr val="dk2"/>
              </a:solidFill>
            </a:endParaRPr>
          </a:p>
          <a:p>
            <a:pPr indent="0" lvl="0" marL="0" rtl="0" algn="l">
              <a:lnSpc>
                <a:spcPct val="98571"/>
              </a:lnSpc>
              <a:spcBef>
                <a:spcPts val="2248"/>
              </a:spcBef>
              <a:spcAft>
                <a:spcPts val="0"/>
              </a:spcAft>
              <a:buClr>
                <a:srgbClr val="FFFFFF"/>
              </a:buClr>
              <a:buSzPts val="1400"/>
              <a:buFont typeface="Roboto"/>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2597543" y="762250"/>
            <a:ext cx="6014100" cy="3531000"/>
          </a:xfrm>
          <a:prstGeom prst="rect">
            <a:avLst/>
          </a:prstGeom>
          <a:noFill/>
          <a:ln>
            <a:noFill/>
          </a:ln>
        </p:spPr>
        <p:txBody>
          <a:bodyPr anchorCtr="0" anchor="ctr" bIns="324000" lIns="216000" spcFirstLastPara="1" rIns="612000" wrap="square" tIns="180000">
            <a:noAutofit/>
          </a:bodyPr>
          <a:lstStyle/>
          <a:p>
            <a:pPr indent="0" lvl="0" marL="0" rtl="0" algn="ctr">
              <a:lnSpc>
                <a:spcPct val="107894"/>
              </a:lnSpc>
              <a:spcBef>
                <a:spcPts val="0"/>
              </a:spcBef>
              <a:spcAft>
                <a:spcPts val="0"/>
              </a:spcAft>
              <a:buClr>
                <a:schemeClr val="accent4"/>
              </a:buClr>
              <a:buSzPts val="3800"/>
              <a:buFont typeface="Barlow Black"/>
              <a:buNone/>
            </a:pPr>
            <a:r>
              <a:rPr b="1" lang="fi-FI" sz="2800">
                <a:solidFill>
                  <a:schemeClr val="dk2"/>
                </a:solidFill>
                <a:latin typeface="Barlow"/>
                <a:ea typeface="Barlow"/>
                <a:cs typeface="Barlow"/>
                <a:sym typeface="Barlow"/>
              </a:rPr>
              <a:t>“Suostumus pitäisi aina ottaa huomioon mahdollisimman hyvin, vaikka itse ei olisikaan kovin herkkä sen suhteen, toiselta täytyy aina kysyä rajat ja myös puhua siitä, että mikä on okei ja mikä ei”</a:t>
            </a:r>
            <a:endParaRPr b="1" sz="1940">
              <a:solidFill>
                <a:schemeClr val="dk2"/>
              </a:solidFill>
              <a:latin typeface="Barlow"/>
              <a:ea typeface="Barlow"/>
              <a:cs typeface="Barlow"/>
              <a:sym typeface="Barlow"/>
            </a:endParaRPr>
          </a:p>
        </p:txBody>
      </p:sp>
      <p:pic>
        <p:nvPicPr>
          <p:cNvPr id="150" name="Google Shape;150;p26"/>
          <p:cNvPicPr preferRelativeResize="0"/>
          <p:nvPr/>
        </p:nvPicPr>
        <p:blipFill rotWithShape="1">
          <a:blip r:embed="rId3">
            <a:alphaModFix/>
          </a:blip>
          <a:srcRect b="0" l="0" r="0" t="0"/>
          <a:stretch/>
        </p:blipFill>
        <p:spPr>
          <a:xfrm>
            <a:off x="702733" y="1359462"/>
            <a:ext cx="1964284" cy="19642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4995625" y="1032738"/>
            <a:ext cx="3960900" cy="29004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56" name="Google Shape;156;p27" title="Suostumus kuuluu vammaisille naisille (1).png"/>
          <p:cNvPicPr preferRelativeResize="0"/>
          <p:nvPr/>
        </p:nvPicPr>
        <p:blipFill>
          <a:blip r:embed="rId3">
            <a:alphaModFix/>
          </a:blip>
          <a:stretch>
            <a:fillRect/>
          </a:stretch>
        </p:blipFill>
        <p:spPr>
          <a:xfrm>
            <a:off x="405200" y="336664"/>
            <a:ext cx="4292525" cy="4292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62" name="Google Shape;162;p28" title="3.png"/>
          <p:cNvPicPr preferRelativeResize="0"/>
          <p:nvPr/>
        </p:nvPicPr>
        <p:blipFill>
          <a:blip r:embed="rId3">
            <a:alphaModFix/>
          </a:blip>
          <a:stretch>
            <a:fillRect/>
          </a:stretch>
        </p:blipFill>
        <p:spPr>
          <a:xfrm>
            <a:off x="2653987" y="1124650"/>
            <a:ext cx="3836025" cy="383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68" name="Google Shape;168;p29" title="1.png"/>
          <p:cNvPicPr preferRelativeResize="0"/>
          <p:nvPr/>
        </p:nvPicPr>
        <p:blipFill>
          <a:blip r:embed="rId3">
            <a:alphaModFix/>
          </a:blip>
          <a:stretch>
            <a:fillRect/>
          </a:stretch>
        </p:blipFill>
        <p:spPr>
          <a:xfrm>
            <a:off x="2663438" y="1124650"/>
            <a:ext cx="3817125" cy="3817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74" name="Google Shape;174;p30" title="4.png"/>
          <p:cNvPicPr preferRelativeResize="0"/>
          <p:nvPr/>
        </p:nvPicPr>
        <p:blipFill>
          <a:blip r:embed="rId3">
            <a:alphaModFix/>
          </a:blip>
          <a:stretch>
            <a:fillRect/>
          </a:stretch>
        </p:blipFill>
        <p:spPr>
          <a:xfrm>
            <a:off x="2690487" y="1124650"/>
            <a:ext cx="3763025" cy="3763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80" name="Google Shape;180;p31" title="2.png"/>
          <p:cNvPicPr preferRelativeResize="0"/>
          <p:nvPr/>
        </p:nvPicPr>
        <p:blipFill>
          <a:blip r:embed="rId3">
            <a:alphaModFix/>
          </a:blip>
          <a:stretch>
            <a:fillRect/>
          </a:stretch>
        </p:blipFill>
        <p:spPr>
          <a:xfrm>
            <a:off x="2687375" y="1124650"/>
            <a:ext cx="3769251" cy="3769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230850" y="230350"/>
            <a:ext cx="8682300" cy="894300"/>
          </a:xfrm>
          <a:prstGeom prst="rect">
            <a:avLst/>
          </a:prstGeom>
          <a:noFill/>
          <a:ln>
            <a:noFill/>
          </a:ln>
        </p:spPr>
        <p:txBody>
          <a:bodyPr anchorCtr="0" anchor="ctr" bIns="0" lIns="0" spcFirstLastPara="1" rIns="117200" wrap="square" tIns="58600">
            <a:noAutofit/>
          </a:bodyPr>
          <a:lstStyle/>
          <a:p>
            <a:pPr indent="0" lvl="0" marL="0" rtl="0" algn="l">
              <a:lnSpc>
                <a:spcPct val="107894"/>
              </a:lnSpc>
              <a:spcBef>
                <a:spcPts val="0"/>
              </a:spcBef>
              <a:spcAft>
                <a:spcPts val="0"/>
              </a:spcAft>
              <a:buClr>
                <a:schemeClr val="accent1"/>
              </a:buClr>
              <a:buSzPts val="3800"/>
              <a:buFont typeface="Barlow Black"/>
              <a:buNone/>
            </a:pPr>
            <a:r>
              <a:rPr b="0" lang="fi-FI" sz="3100">
                <a:solidFill>
                  <a:schemeClr val="accent5"/>
                </a:solidFill>
                <a:latin typeface="Barlow ExtraBold"/>
                <a:ea typeface="Barlow ExtraBold"/>
                <a:cs typeface="Barlow ExtraBold"/>
                <a:sym typeface="Barlow ExtraBold"/>
              </a:rPr>
              <a:t>Mistä suostumus koostuu? (TATTI-muistisääntö)</a:t>
            </a:r>
            <a:endParaRPr b="0" sz="4100">
              <a:solidFill>
                <a:schemeClr val="accent5"/>
              </a:solidFill>
              <a:latin typeface="Barlow ExtraBold"/>
              <a:ea typeface="Barlow ExtraBold"/>
              <a:cs typeface="Barlow ExtraBold"/>
              <a:sym typeface="Barlow ExtraBold"/>
            </a:endParaRPr>
          </a:p>
        </p:txBody>
      </p:sp>
      <p:pic>
        <p:nvPicPr>
          <p:cNvPr id="186" name="Google Shape;186;p32" title="5.png"/>
          <p:cNvPicPr preferRelativeResize="0"/>
          <p:nvPr/>
        </p:nvPicPr>
        <p:blipFill>
          <a:blip r:embed="rId3">
            <a:alphaModFix/>
          </a:blip>
          <a:stretch>
            <a:fillRect/>
          </a:stretch>
        </p:blipFill>
        <p:spPr>
          <a:xfrm>
            <a:off x="2713012" y="1124650"/>
            <a:ext cx="3717976" cy="3717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NK_sisäsivut">
  <a:themeElements>
    <a:clrScheme name="LNK">
      <a:dk1>
        <a:srgbClr val="000000"/>
      </a:dk1>
      <a:lt1>
        <a:srgbClr val="FFFFFF"/>
      </a:lt1>
      <a:dk2>
        <a:srgbClr val="282864"/>
      </a:dk2>
      <a:lt2>
        <a:srgbClr val="482BDC"/>
      </a:lt2>
      <a:accent1>
        <a:srgbClr val="20CAC8"/>
      </a:accent1>
      <a:accent2>
        <a:srgbClr val="FFE200"/>
      </a:accent2>
      <a:accent3>
        <a:srgbClr val="FF8002"/>
      </a:accent3>
      <a:accent4>
        <a:srgbClr val="FA4DB2"/>
      </a:accent4>
      <a:accent5>
        <a:srgbClr val="642BC8"/>
      </a:accent5>
      <a:accent6>
        <a:srgbClr val="7ACF00"/>
      </a:accent6>
      <a:hlink>
        <a:srgbClr val="482BDC"/>
      </a:hlink>
      <a:folHlink>
        <a:srgbClr val="2829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